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5" r:id="rId5"/>
    <p:sldMasterId id="2147483672" r:id="rId6"/>
    <p:sldMasterId id="2147483660" r:id="rId7"/>
  </p:sldMasterIdLst>
  <p:notesMasterIdLst>
    <p:notesMasterId r:id="rId39"/>
  </p:notesMasterIdLst>
  <p:sldIdLst>
    <p:sldId id="256" r:id="rId8"/>
    <p:sldId id="266" r:id="rId9"/>
    <p:sldId id="324" r:id="rId10"/>
    <p:sldId id="334" r:id="rId11"/>
    <p:sldId id="374" r:id="rId12"/>
    <p:sldId id="353" r:id="rId13"/>
    <p:sldId id="359" r:id="rId14"/>
    <p:sldId id="363" r:id="rId15"/>
    <p:sldId id="370" r:id="rId16"/>
    <p:sldId id="357" r:id="rId17"/>
    <p:sldId id="355" r:id="rId18"/>
    <p:sldId id="330" r:id="rId19"/>
    <p:sldId id="354" r:id="rId20"/>
    <p:sldId id="371" r:id="rId21"/>
    <p:sldId id="356" r:id="rId22"/>
    <p:sldId id="373" r:id="rId23"/>
    <p:sldId id="352" r:id="rId24"/>
    <p:sldId id="375" r:id="rId25"/>
    <p:sldId id="364" r:id="rId26"/>
    <p:sldId id="351" r:id="rId27"/>
    <p:sldId id="367" r:id="rId28"/>
    <p:sldId id="366" r:id="rId29"/>
    <p:sldId id="372" r:id="rId30"/>
    <p:sldId id="368" r:id="rId31"/>
    <p:sldId id="365" r:id="rId32"/>
    <p:sldId id="369" r:id="rId33"/>
    <p:sldId id="360" r:id="rId34"/>
    <p:sldId id="362" r:id="rId35"/>
    <p:sldId id="361" r:id="rId36"/>
    <p:sldId id="323" r:id="rId37"/>
    <p:sldId id="306"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KERMANN LORBER Beatrice (SNCF VOYAGEURS / Etablissement Régional Grand Est / CELLULE APPEL D'OFFRES)" initials="ALB(V/ERGE/CAD" lastIdx="3" clrIdx="0">
    <p:extLst>
      <p:ext uri="{19B8F6BF-5375-455C-9EA6-DF929625EA0E}">
        <p15:presenceInfo xmlns:p15="http://schemas.microsoft.com/office/powerpoint/2012/main" userId="S::7105828B@COMMUN.AD.SNCF.FR::2aade0a8-1497-4f6c-92d6-3f69fbe490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F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47EBB-1FA2-489C-B008-BF349E076F7F}" v="7" dt="2022-05-19T06:00:35.765"/>
    <p1510:client id="{5DF6B548-C67A-479B-8A69-795613D5AD79}" v="1" dt="2022-05-19T05:54:57.455"/>
    <p1510:client id="{7E919655-CDB4-41F1-8AD7-758FEBC8E125}" v="3" dt="2022-05-18T18:48:53.62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KE Louis" userId="S::alss-sio-slam21-wlo@ccicampus.fr::40129e4b-90fe-4547-88c7-66296e3813b9" providerId="AD" clId="Web-{7E919655-CDB4-41F1-8AD7-758FEBC8E125}"/>
    <pc:docChg chg="modSld">
      <pc:chgData name="WANKE Louis" userId="S::alss-sio-slam21-wlo@ccicampus.fr::40129e4b-90fe-4547-88c7-66296e3813b9" providerId="AD" clId="Web-{7E919655-CDB4-41F1-8AD7-758FEBC8E125}" dt="2022-05-18T18:48:53.027" v="1" actId="20577"/>
      <pc:docMkLst>
        <pc:docMk/>
      </pc:docMkLst>
      <pc:sldChg chg="modSp">
        <pc:chgData name="WANKE Louis" userId="S::alss-sio-slam21-wlo@ccicampus.fr::40129e4b-90fe-4547-88c7-66296e3813b9" providerId="AD" clId="Web-{7E919655-CDB4-41F1-8AD7-758FEBC8E125}" dt="2022-05-18T18:48:53.027" v="1" actId="20577"/>
        <pc:sldMkLst>
          <pc:docMk/>
          <pc:sldMk cId="1500837810" sldId="363"/>
        </pc:sldMkLst>
        <pc:spChg chg="mod">
          <ac:chgData name="WANKE Louis" userId="S::alss-sio-slam21-wlo@ccicampus.fr::40129e4b-90fe-4547-88c7-66296e3813b9" providerId="AD" clId="Web-{7E919655-CDB4-41F1-8AD7-758FEBC8E125}" dt="2022-05-18T18:48:53.027" v="1" actId="20577"/>
          <ac:spMkLst>
            <pc:docMk/>
            <pc:sldMk cId="1500837810" sldId="363"/>
            <ac:spMk id="2" creationId="{1DF7F3DA-FB44-491D-90E0-1E2C40668A1E}"/>
          </ac:spMkLst>
        </pc:spChg>
      </pc:sldChg>
    </pc:docChg>
  </pc:docChgLst>
  <pc:docChgLst>
    <pc:chgData name="GUILLO Lucas" userId="S::alss-sio-sisr21-glu@ccicampus.fr::e4f69bfc-9762-4ed0-b955-d289171b21cf" providerId="AD" clId="Web-{0FB47EBB-1FA2-489C-B008-BF349E076F7F}"/>
    <pc:docChg chg="modSld">
      <pc:chgData name="GUILLO Lucas" userId="S::alss-sio-sisr21-glu@ccicampus.fr::e4f69bfc-9762-4ed0-b955-d289171b21cf" providerId="AD" clId="Web-{0FB47EBB-1FA2-489C-B008-BF349E076F7F}" dt="2022-05-19T06:00:35.765" v="2" actId="1076"/>
      <pc:docMkLst>
        <pc:docMk/>
      </pc:docMkLst>
      <pc:sldChg chg="modSp">
        <pc:chgData name="GUILLO Lucas" userId="S::alss-sio-sisr21-glu@ccicampus.fr::e4f69bfc-9762-4ed0-b955-d289171b21cf" providerId="AD" clId="Web-{0FB47EBB-1FA2-489C-B008-BF349E076F7F}" dt="2022-05-19T05:51:39.878" v="1" actId="20577"/>
        <pc:sldMkLst>
          <pc:docMk/>
          <pc:sldMk cId="3596929269" sldId="324"/>
        </pc:sldMkLst>
        <pc:spChg chg="mod">
          <ac:chgData name="GUILLO Lucas" userId="S::alss-sio-sisr21-glu@ccicampus.fr::e4f69bfc-9762-4ed0-b955-d289171b21cf" providerId="AD" clId="Web-{0FB47EBB-1FA2-489C-B008-BF349E076F7F}" dt="2022-05-19T05:51:39.878" v="1" actId="20577"/>
          <ac:spMkLst>
            <pc:docMk/>
            <pc:sldMk cId="3596929269" sldId="324"/>
            <ac:spMk id="32" creationId="{A26C083F-565B-46DC-B7BE-3A275A61840E}"/>
          </ac:spMkLst>
        </pc:spChg>
      </pc:sldChg>
      <pc:sldChg chg="modSp">
        <pc:chgData name="GUILLO Lucas" userId="S::alss-sio-sisr21-glu@ccicampus.fr::e4f69bfc-9762-4ed0-b955-d289171b21cf" providerId="AD" clId="Web-{0FB47EBB-1FA2-489C-B008-BF349E076F7F}" dt="2022-05-19T06:00:35.765" v="2" actId="1076"/>
        <pc:sldMkLst>
          <pc:docMk/>
          <pc:sldMk cId="2494432372" sldId="370"/>
        </pc:sldMkLst>
        <pc:picChg chg="mod">
          <ac:chgData name="GUILLO Lucas" userId="S::alss-sio-sisr21-glu@ccicampus.fr::e4f69bfc-9762-4ed0-b955-d289171b21cf" providerId="AD" clId="Web-{0FB47EBB-1FA2-489C-B008-BF349E076F7F}" dt="2022-05-19T06:00:35.765" v="2" actId="1076"/>
          <ac:picMkLst>
            <pc:docMk/>
            <pc:sldMk cId="2494432372" sldId="370"/>
            <ac:picMk id="12" creationId="{D7DF12F7-B627-48B1-A4FB-3D7615F4E73E}"/>
          </ac:picMkLst>
        </pc:picChg>
      </pc:sldChg>
    </pc:docChg>
  </pc:docChgLst>
  <pc:docChgLst>
    <pc:chgData name="MULLER Gaétan" userId="S::alss-sio-sisr21-mga@ccicampus.fr::d2673e7d-af6b-4901-99c0-493aef6347e5" providerId="AD" clId="Web-{5DF6B548-C67A-479B-8A69-795613D5AD79}"/>
    <pc:docChg chg="sldOrd">
      <pc:chgData name="MULLER Gaétan" userId="S::alss-sio-sisr21-mga@ccicampus.fr::d2673e7d-af6b-4901-99c0-493aef6347e5" providerId="AD" clId="Web-{5DF6B548-C67A-479B-8A69-795613D5AD79}" dt="2022-05-19T05:54:57.455" v="0"/>
      <pc:docMkLst>
        <pc:docMk/>
      </pc:docMkLst>
      <pc:sldChg chg="ord">
        <pc:chgData name="MULLER Gaétan" userId="S::alss-sio-sisr21-mga@ccicampus.fr::d2673e7d-af6b-4901-99c0-493aef6347e5" providerId="AD" clId="Web-{5DF6B548-C67A-479B-8A69-795613D5AD79}" dt="2022-05-19T05:54:57.455" v="0"/>
        <pc:sldMkLst>
          <pc:docMk/>
          <pc:sldMk cId="1533418641"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3484B-3A6D-410F-8C56-3556D8780C08}" type="datetimeFigureOut">
              <a:rPr lang="fr-FR" smtClean="0"/>
              <a:t>18/05/2022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0A876-4376-4A68-9401-C797BB2BE16A}" type="slidenum">
              <a:rPr lang="fr-FR" smtClean="0"/>
              <a:t>‹#›</a:t>
            </a:fld>
            <a:endParaRPr lang="fr-FR"/>
          </a:p>
        </p:txBody>
      </p:sp>
    </p:spTree>
    <p:extLst>
      <p:ext uri="{BB962C8B-B14F-4D97-AF65-F5344CB8AC3E}">
        <p14:creationId xmlns:p14="http://schemas.microsoft.com/office/powerpoint/2010/main" val="51788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a:t>
            </a:fld>
            <a:endParaRPr lang="fr-FR"/>
          </a:p>
        </p:txBody>
      </p:sp>
    </p:spTree>
    <p:extLst>
      <p:ext uri="{BB962C8B-B14F-4D97-AF65-F5344CB8AC3E}">
        <p14:creationId xmlns:p14="http://schemas.microsoft.com/office/powerpoint/2010/main" val="293000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voit sur le schéma que, pour l’année 2022, le budget de la France est déficitaire : les dépenses sont supérieures aux recettes. </a:t>
            </a:r>
          </a:p>
          <a:p>
            <a:r>
              <a:rPr lang="fr-FR"/>
              <a:t>Ce déficit est couvert par la dette : l’Etat souscrit des emprunts pour financer la part de dépenses qui n’est pas couverte par les recettes. </a:t>
            </a:r>
          </a:p>
          <a:p>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14</a:t>
            </a:fld>
            <a:endParaRPr lang="fr-FR"/>
          </a:p>
        </p:txBody>
      </p:sp>
    </p:spTree>
    <p:extLst>
      <p:ext uri="{BB962C8B-B14F-4D97-AF65-F5344CB8AC3E}">
        <p14:creationId xmlns:p14="http://schemas.microsoft.com/office/powerpoint/2010/main" val="236396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Les orientations actuelles de l’Etat français en matière de politique industrielle semblent aller vers :</a:t>
            </a:r>
          </a:p>
          <a:p>
            <a:pPr marL="171450" indent="-171450">
              <a:buFontTx/>
              <a:buChar char="-"/>
            </a:pPr>
            <a:r>
              <a:rPr lang="fr-FR"/>
              <a:t>Des politiques liées à la transition écologique et à la décarbonation (= utiliser moins d’énergies fossiles qui produisent du CO2)</a:t>
            </a:r>
          </a:p>
          <a:p>
            <a:pPr marL="171450" indent="-171450">
              <a:buFontTx/>
              <a:buChar char="-"/>
            </a:pPr>
            <a:r>
              <a:rPr lang="fr-FR"/>
              <a:t>La transition numérique, avec l’intelligence artificielle et la digitalisation </a:t>
            </a:r>
          </a:p>
          <a:p>
            <a:pPr marL="171450" indent="-171450">
              <a:buFontTx/>
              <a:buChar char="-"/>
            </a:pPr>
            <a:r>
              <a:rPr lang="fr-FR"/>
              <a:t>La prise de conscience renouvelée des enjeux de souveraineté (enjeux dans le domaine de la santé et du médicament, en matière d’indépendance énergétique par exemple).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15</a:t>
            </a:fld>
            <a:endParaRPr lang="fr-FR"/>
          </a:p>
        </p:txBody>
      </p:sp>
    </p:spTree>
    <p:extLst>
      <p:ext uri="{BB962C8B-B14F-4D97-AF65-F5344CB8AC3E}">
        <p14:creationId xmlns:p14="http://schemas.microsoft.com/office/powerpoint/2010/main" val="389608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16</a:t>
            </a:fld>
            <a:endParaRPr lang="fr-FR"/>
          </a:p>
        </p:txBody>
      </p:sp>
    </p:spTree>
    <p:extLst>
      <p:ext uri="{BB962C8B-B14F-4D97-AF65-F5344CB8AC3E}">
        <p14:creationId xmlns:p14="http://schemas.microsoft.com/office/powerpoint/2010/main" val="147755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Les événements et décisions sur la « scène internationale » (= dans le reste du monde) influencent la vie d’un pays et peuvent amener son gouvernement à prendre de nouvelles décisions en matière de politique économique. La mondialisation des économies a accentué les interactions entre les pays. </a:t>
            </a:r>
          </a:p>
          <a:p>
            <a:r>
              <a:rPr lang="fr-FR"/>
              <a:t>Quelques exemples ici : vous pouvez en trouver beaucoup d’autres. </a:t>
            </a:r>
          </a:p>
          <a:p>
            <a:endParaRPr lang="fr-FR"/>
          </a:p>
          <a:p>
            <a:r>
              <a:rPr lang="fr-FR"/>
              <a:t>Le contexte international présente à la fois des contraintes et des opportunités. Exemple avec la crise </a:t>
            </a:r>
            <a:r>
              <a:rPr lang="fr-FR" err="1"/>
              <a:t>Covid</a:t>
            </a:r>
            <a:r>
              <a:rPr lang="fr-FR"/>
              <a:t> :</a:t>
            </a:r>
          </a:p>
          <a:p>
            <a:pPr marL="171450" indent="-171450">
              <a:buFontTx/>
              <a:buChar char="-"/>
            </a:pPr>
            <a:r>
              <a:rPr lang="fr-FR"/>
              <a:t>Contrainte : perturbation des flux logistiques, notamment transports en provenance de l’Asie </a:t>
            </a:r>
            <a:r>
              <a:rPr lang="fr-FR">
                <a:sym typeface="Wingdings" panose="05000000000000000000" pitchFamily="2" charset="2"/>
              </a:rPr>
              <a:t> impact sur la disponibilité de certains médicaments dont tout ou partie de la production a été délocalisée en Asie</a:t>
            </a:r>
          </a:p>
          <a:p>
            <a:pPr marL="171450" indent="-171450">
              <a:buFontTx/>
              <a:buChar char="-"/>
            </a:pPr>
            <a:r>
              <a:rPr lang="fr-FR">
                <a:sym typeface="Wingdings" panose="05000000000000000000" pitchFamily="2" charset="2"/>
              </a:rPr>
              <a:t>Opportunité : prise de conscience de la « criticité » de cette organisation  réflexion sur la relocalisation de production en France ou en Europe, sur de nouvelles sources d’approvisionnement, …  opportunité de créer de nouvelles unités de production localement  impact positif sur le PIB.</a:t>
            </a:r>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20</a:t>
            </a:fld>
            <a:endParaRPr lang="fr-FR"/>
          </a:p>
        </p:txBody>
      </p:sp>
    </p:spTree>
    <p:extLst>
      <p:ext uri="{BB962C8B-B14F-4D97-AF65-F5344CB8AC3E}">
        <p14:creationId xmlns:p14="http://schemas.microsoft.com/office/powerpoint/2010/main" val="434707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France fait partie de l’Union Européenne, son activité s’inscrit dans ce cadre européen. Les mécanismes de coordination, surveillance, régulation de l’UE ont des impacts sur l’économie française et le Gouvernement français doit en tenir compte dans ses choix de politique économique. </a:t>
            </a:r>
          </a:p>
          <a:p>
            <a:endParaRPr lang="fr-FR"/>
          </a:p>
          <a:p>
            <a:r>
              <a:rPr lang="fr-FR"/>
              <a:t>2 « cadres » sont particulièrement importants : </a:t>
            </a:r>
          </a:p>
          <a:p>
            <a:pPr marL="171450" indent="-171450">
              <a:buFontTx/>
              <a:buChar char="-"/>
            </a:pPr>
            <a:r>
              <a:rPr lang="fr-FR"/>
              <a:t>Le Pacte de stabilité et de croissance</a:t>
            </a:r>
          </a:p>
          <a:p>
            <a:pPr marL="171450" indent="-171450">
              <a:buFontTx/>
              <a:buChar char="-"/>
            </a:pPr>
            <a:r>
              <a:rPr lang="fr-FR"/>
              <a:t>Le Traité sur la stabilité, la coordination et la gouvernance, aussi appelée pacte budgétaire. </a:t>
            </a:r>
          </a:p>
          <a:p>
            <a:pPr marL="0" indent="0">
              <a:buFontTx/>
              <a:buNone/>
            </a:pPr>
            <a:endParaRPr lang="fr-FR"/>
          </a:p>
          <a:p>
            <a:pPr marL="0" indent="0">
              <a:buFontTx/>
              <a:buNone/>
            </a:pPr>
            <a:r>
              <a:rPr lang="fr-FR"/>
              <a:t>Ces textes visent à faire instaurer des règles permettant aux différents pays de l’UE de faire progressivement converger leurs économies, pour assurer un fonctionnement stable et « harmonieux » de l’Union, afin de favoriser une situation générale de croissance.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21</a:t>
            </a:fld>
            <a:endParaRPr lang="fr-FR"/>
          </a:p>
        </p:txBody>
      </p:sp>
    </p:spTree>
    <p:extLst>
      <p:ext uri="{BB962C8B-B14F-4D97-AF65-F5344CB8AC3E}">
        <p14:creationId xmlns:p14="http://schemas.microsoft.com/office/powerpoint/2010/main" val="1317295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 discipline » des pays membres en matière de déficit budgétaire est notamment visée </a:t>
            </a:r>
          </a:p>
          <a:p>
            <a:pPr marL="171450" indent="-171450">
              <a:buFontTx/>
              <a:buChar char="-"/>
            </a:pPr>
            <a:r>
              <a:rPr lang="fr-FR"/>
              <a:t>Il s’agit de ne pas « laisser filer » les déficits publics pour ne pas « creuser » la dette </a:t>
            </a:r>
          </a:p>
          <a:p>
            <a:pPr marL="171450" indent="-171450">
              <a:buFontTx/>
              <a:buChar char="-"/>
            </a:pPr>
            <a:r>
              <a:rPr lang="fr-FR"/>
              <a:t>Une dette implique des intérêts à payer : il faut donc non seulement rembourser le montant emprunté mais aussi les intérêts d’emprunt </a:t>
            </a:r>
          </a:p>
          <a:p>
            <a:pPr marL="171450" indent="-171450">
              <a:buFontTx/>
              <a:buChar char="-"/>
            </a:pPr>
            <a:r>
              <a:rPr lang="fr-FR"/>
              <a:t>Un endettement important conduit à fragiliser l’économie d’un pays, voire de toute la zone euro.</a:t>
            </a:r>
          </a:p>
          <a:p>
            <a:r>
              <a:rPr lang="fr-FR"/>
              <a:t>Cf. pour mémoire : la crise de la Grèce.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22</a:t>
            </a:fld>
            <a:endParaRPr lang="fr-FR"/>
          </a:p>
        </p:txBody>
      </p:sp>
    </p:spTree>
    <p:extLst>
      <p:ext uri="{BB962C8B-B14F-4D97-AF65-F5344CB8AC3E}">
        <p14:creationId xmlns:p14="http://schemas.microsoft.com/office/powerpoint/2010/main" val="169916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En raison des circonstances exceptionnelles de la crise </a:t>
            </a:r>
            <a:r>
              <a:rPr lang="fr-FR" err="1"/>
              <a:t>Covid</a:t>
            </a:r>
            <a:r>
              <a:rPr lang="fr-FR"/>
              <a:t>, la « règle d’or » qui prévoit notamment de limiter le montant du déficit public à maximum 3% du montant du PIB a été temporairement assouplie.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23</a:t>
            </a:fld>
            <a:endParaRPr lang="fr-FR"/>
          </a:p>
        </p:txBody>
      </p:sp>
    </p:spTree>
    <p:extLst>
      <p:ext uri="{BB962C8B-B14F-4D97-AF65-F5344CB8AC3E}">
        <p14:creationId xmlns:p14="http://schemas.microsoft.com/office/powerpoint/2010/main" val="2086484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Banque Centrale Européenne est l’acteur clé de la politique monétaire européenne.</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24</a:t>
            </a:fld>
            <a:endParaRPr lang="fr-FR"/>
          </a:p>
        </p:txBody>
      </p:sp>
    </p:spTree>
    <p:extLst>
      <p:ext uri="{BB962C8B-B14F-4D97-AF65-F5344CB8AC3E}">
        <p14:creationId xmlns:p14="http://schemas.microsoft.com/office/powerpoint/2010/main" val="90323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BCE prête de l’argent aux banques commerciales (Société Générale en France par exemple). Celles-ci prêtent à leur tour aux ménages et aux entreprises, afin qu’ils consomment / investissent. Les taux de ces crédits sont fonction du taux auquel les banques commerciales empruntent auprès de la BCE. </a:t>
            </a:r>
          </a:p>
          <a:p>
            <a:r>
              <a:rPr lang="fr-FR"/>
              <a:t>Lorsque les taux d’intérêt sont bas, le coût du crédit est faible, c’est donc une façon de soutenir les échanges économiques. A l’inverse, augmenter les taux d’intérêt revient à augmenter le coût du crédit : on y a donc moins facilement recours  </a:t>
            </a:r>
            <a:r>
              <a:rPr lang="fr-FR">
                <a:sym typeface="Wingdings" panose="05000000000000000000" pitchFamily="2" charset="2"/>
              </a:rPr>
              <a:t> ainsi, s</a:t>
            </a:r>
            <a:r>
              <a:rPr lang="fr-FR"/>
              <a:t>elon la politique de taux d’intérêt fixée par la BCE, les impacts sur l’économie et ses acteurs sont différents.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25</a:t>
            </a:fld>
            <a:endParaRPr lang="fr-FR"/>
          </a:p>
        </p:txBody>
      </p:sp>
    </p:spTree>
    <p:extLst>
      <p:ext uri="{BB962C8B-B14F-4D97-AF65-F5344CB8AC3E}">
        <p14:creationId xmlns:p14="http://schemas.microsoft.com/office/powerpoint/2010/main" val="133232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croissance est généralement présentée sous l’angle économique : ce sont des indicateurs économiques qui la mesurent.</a:t>
            </a:r>
            <a:br>
              <a:rPr lang="fr-FR"/>
            </a:br>
            <a:endParaRPr lang="fr-FR"/>
          </a:p>
          <a:p>
            <a:r>
              <a:rPr lang="fr-FR"/>
              <a:t>Mais le développement d’un pays ne se limite pas à sa croissance économique : d’autres indicateurs peuvent être pris en compte, non économiques. Voir slides suivants.</a:t>
            </a:r>
          </a:p>
          <a:p>
            <a:endParaRPr lang="fr-FR"/>
          </a:p>
          <a:p>
            <a:r>
              <a:rPr lang="fr-FR"/>
              <a:t>Quoi qu’il en soit, l’indicateur choisi doit permettre de mesurer une situation et son évolution et cet indicateur oriente l’action. Il est donc important de se poser les « bonnes » questions.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26</a:t>
            </a:fld>
            <a:endParaRPr lang="fr-FR"/>
          </a:p>
        </p:txBody>
      </p:sp>
    </p:spTree>
    <p:extLst>
      <p:ext uri="{BB962C8B-B14F-4D97-AF65-F5344CB8AC3E}">
        <p14:creationId xmlns:p14="http://schemas.microsoft.com/office/powerpoint/2010/main" val="274929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Objectif aujourd’hui : traiter les points 1 à 4</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2</a:t>
            </a:fld>
            <a:endParaRPr lang="fr-FR"/>
          </a:p>
        </p:txBody>
      </p:sp>
    </p:spTree>
    <p:extLst>
      <p:ext uri="{BB962C8B-B14F-4D97-AF65-F5344CB8AC3E}">
        <p14:creationId xmlns:p14="http://schemas.microsoft.com/office/powerpoint/2010/main" val="18920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L’entreprise évolue dans un macro-environnement dont l’un des acteurs est l’Etat. Les orientations et décisions prises par l’Etat en matière économique, politique, technologique etc… ont un impact sur la vie des entreprises. </a:t>
            </a:r>
          </a:p>
          <a:p>
            <a:endParaRPr lang="fr-FR"/>
          </a:p>
          <a:p>
            <a:r>
              <a:rPr lang="fr-FR"/>
              <a:t>L’Etat = les pouvoirs publics centraux (par exemple : le gouvernement, les différents ministères) + les pouvoirs publics territoriaux (par exemple : les Régions, les Départements, les communes).</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3</a:t>
            </a:fld>
            <a:endParaRPr lang="fr-FR"/>
          </a:p>
        </p:txBody>
      </p:sp>
    </p:spTree>
    <p:extLst>
      <p:ext uri="{BB962C8B-B14F-4D97-AF65-F5344CB8AC3E}">
        <p14:creationId xmlns:p14="http://schemas.microsoft.com/office/powerpoint/2010/main" val="379359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mise en </a:t>
            </a:r>
            <a:r>
              <a:rPr lang="fr-FR" err="1"/>
              <a:t>oeuvre</a:t>
            </a:r>
            <a:r>
              <a:rPr lang="fr-FR"/>
              <a:t> de ces fonctions intervient via les politiques, notamment économiques, mises en </a:t>
            </a:r>
            <a:r>
              <a:rPr lang="fr-FR" err="1"/>
              <a:t>oeuvre</a:t>
            </a:r>
            <a:r>
              <a:rPr lang="fr-FR"/>
              <a:t> par l’Etat. </a:t>
            </a:r>
          </a:p>
          <a:p>
            <a:endParaRPr lang="fr-FR"/>
          </a:p>
          <a:p>
            <a:r>
              <a:rPr lang="fr-FR"/>
              <a:t>La politique économique de l’Etat est l’ensemble des mesures prises par l’Etat ayant une relation, des effets sur l’économie du pays, les acteurs économiques (dont les entreprises).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4</a:t>
            </a:fld>
            <a:endParaRPr lang="fr-FR"/>
          </a:p>
        </p:txBody>
      </p:sp>
    </p:spTree>
    <p:extLst>
      <p:ext uri="{BB962C8B-B14F-4D97-AF65-F5344CB8AC3E}">
        <p14:creationId xmlns:p14="http://schemas.microsoft.com/office/powerpoint/2010/main" val="329216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politique économique agit sur une échelle de temps variable </a:t>
            </a:r>
          </a:p>
          <a:p>
            <a:pPr marL="171450" indent="-171450">
              <a:buFontTx/>
              <a:buChar char="-"/>
            </a:pPr>
            <a:r>
              <a:rPr lang="fr-FR"/>
              <a:t>À court terme : on parle de politique conjoncturelle </a:t>
            </a:r>
          </a:p>
          <a:p>
            <a:pPr marL="171450" indent="-171450">
              <a:buFontTx/>
              <a:buChar char="-"/>
            </a:pPr>
            <a:r>
              <a:rPr lang="fr-FR"/>
              <a:t>A long terme : on parle de politique structurelle car il faut du temps pour faire évoluer les structures d’un pays.</a:t>
            </a:r>
          </a:p>
          <a:p>
            <a:pPr marL="171450" indent="-171450">
              <a:buFontTx/>
              <a:buChar char="-"/>
            </a:pPr>
            <a:endParaRPr lang="fr-FR"/>
          </a:p>
          <a:p>
            <a:pPr marL="0" indent="0">
              <a:buFontTx/>
              <a:buNone/>
            </a:pPr>
            <a:r>
              <a:rPr lang="fr-FR"/>
              <a:t>Que ce soit à long terme ou à court terme, les mesures de politique économique peuvent porter plutôt sur la demande (des ménages) ou plutôt sur l’offre (des entreprises). </a:t>
            </a:r>
          </a:p>
          <a:p>
            <a:pPr marL="0" indent="0">
              <a:buFontTx/>
              <a:buNone/>
            </a:pPr>
            <a:endParaRPr lang="fr-FR"/>
          </a:p>
          <a:p>
            <a:pPr marL="0" indent="0">
              <a:buFontTx/>
              <a:buNone/>
            </a:pPr>
            <a:r>
              <a:rPr lang="fr-FR"/>
              <a:t>Les levier sur lesquels l’Etat va agir sont :</a:t>
            </a:r>
          </a:p>
          <a:p>
            <a:pPr marL="171450" indent="-171450">
              <a:buFontTx/>
              <a:buChar char="-"/>
            </a:pPr>
            <a:r>
              <a:rPr lang="fr-FR"/>
              <a:t>À court terme : le budget de l’Etat (politique budgétaire), la monnaie (politique monétaire)</a:t>
            </a:r>
          </a:p>
          <a:p>
            <a:pPr marL="171450" indent="-171450">
              <a:buFontTx/>
              <a:buChar char="-"/>
            </a:pPr>
            <a:r>
              <a:rPr lang="fr-FR"/>
              <a:t>A long terme : les industries, le niveau de concurrence (ou à l’inverse la concentration d’un secteur d’activité), le système d’éducation de formation (par exemple : créer de nouvelles filières de formation), la recherche et l’innovation (par exemple : faire émerger une « french tech » = faciliter/soutenir la création d’entreprises et leur développement dans le domaine technologique). </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6</a:t>
            </a:fld>
            <a:endParaRPr lang="fr-FR"/>
          </a:p>
        </p:txBody>
      </p:sp>
    </p:spTree>
    <p:extLst>
      <p:ext uri="{BB962C8B-B14F-4D97-AF65-F5344CB8AC3E}">
        <p14:creationId xmlns:p14="http://schemas.microsoft.com/office/powerpoint/2010/main" val="233356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7</a:t>
            </a:fld>
            <a:endParaRPr lang="fr-FR"/>
          </a:p>
        </p:txBody>
      </p:sp>
    </p:spTree>
    <p:extLst>
      <p:ext uri="{BB962C8B-B14F-4D97-AF65-F5344CB8AC3E}">
        <p14:creationId xmlns:p14="http://schemas.microsoft.com/office/powerpoint/2010/main" val="253303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L’objectif de ces politiques est de soutenir la CROISSANCE. Idéalement, il s’agit de créer les conditions d’une croissance « endogène  » : par exemple un système éducatif performant va permettre de former des élèves/étudiants ayant des savoir/savoir faire/savoir être qui pourront être mobilisés en entreprise </a:t>
            </a:r>
            <a:r>
              <a:rPr lang="fr-FR">
                <a:sym typeface="Wingdings" panose="05000000000000000000" pitchFamily="2" charset="2"/>
              </a:rPr>
              <a:t></a:t>
            </a:r>
            <a:r>
              <a:rPr lang="fr-FR"/>
              <a:t> ce qui permettra aux entreprises d’être performantes également </a:t>
            </a:r>
            <a:r>
              <a:rPr lang="fr-FR">
                <a:sym typeface="Wingdings" panose="05000000000000000000" pitchFamily="2" charset="2"/>
              </a:rPr>
              <a:t> elles pourront proposer des offres compétitives, tant sur le marché domestique (dans leur pays) qu’à l’exportation  ce qui soutiendra la croissance du pays, ainsi qu’un bon niveau d’emploi. </a:t>
            </a:r>
          </a:p>
          <a:p>
            <a:r>
              <a:rPr lang="fr-FR">
                <a:sym typeface="Wingdings" panose="05000000000000000000" pitchFamily="2" charset="2"/>
              </a:rPr>
              <a:t>On pourrait ici utiliser l’image du cercle vertueux. </a:t>
            </a:r>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8</a:t>
            </a:fld>
            <a:endParaRPr lang="fr-FR"/>
          </a:p>
        </p:txBody>
      </p:sp>
    </p:spTree>
    <p:extLst>
      <p:ext uri="{BB962C8B-B14F-4D97-AF65-F5344CB8AC3E}">
        <p14:creationId xmlns:p14="http://schemas.microsoft.com/office/powerpoint/2010/main" val="88891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L’objectif de l’Etat, en matière économique, est de favoriser une situation  </a:t>
            </a:r>
          </a:p>
          <a:p>
            <a:pPr marL="171450" indent="-171450">
              <a:buFontTx/>
              <a:buChar char="-"/>
            </a:pPr>
            <a:r>
              <a:rPr lang="fr-FR"/>
              <a:t>De plein emploi (ou du moins un taux de chômage faible)</a:t>
            </a:r>
          </a:p>
          <a:p>
            <a:pPr marL="171450" indent="-171450">
              <a:buFontTx/>
              <a:buChar char="-"/>
            </a:pPr>
            <a:r>
              <a:rPr lang="fr-FR"/>
              <a:t>Où les prix augmentent peu : inflation maîtrisée</a:t>
            </a:r>
          </a:p>
          <a:p>
            <a:pPr marL="171450" indent="-171450">
              <a:buFontTx/>
              <a:buChar char="-"/>
            </a:pPr>
            <a:r>
              <a:rPr lang="fr-FR"/>
              <a:t>Où les exportations sont supérieures aux importations : solde du commerce extérieur positif</a:t>
            </a:r>
          </a:p>
          <a:p>
            <a:pPr marL="171450" indent="-171450">
              <a:buFontTx/>
              <a:buChar char="-"/>
            </a:pPr>
            <a:r>
              <a:rPr lang="fr-FR"/>
              <a:t>De croissance économique. </a:t>
            </a:r>
          </a:p>
          <a:p>
            <a:pPr marL="171450" indent="-171450">
              <a:buFontTx/>
              <a:buChar char="-"/>
            </a:pPr>
            <a:endParaRPr lang="fr-FR"/>
          </a:p>
          <a:p>
            <a:pPr marL="0" indent="0">
              <a:buFontTx/>
              <a:buNone/>
            </a:pPr>
            <a:r>
              <a:rPr lang="fr-FR"/>
              <a:t>Lorsque ces 4 indicateurs sont à l’équilibre, ils forment un carré « magique » selon l’économiste N. Kaldor. Pourquoi « magique » ? Parce que cette situation est un « idéal inatteignable » en fait :</a:t>
            </a:r>
          </a:p>
          <a:p>
            <a:pPr marL="171450" indent="-171450">
              <a:buFontTx/>
              <a:buChar char="-"/>
            </a:pPr>
            <a:r>
              <a:rPr lang="fr-FR"/>
              <a:t>Certaines relations entre ces indicateurs sont positives : par exemple lorsque la croissance est forte, la demande l’est également, les entreprises produisent plus et ont besoin de main d’</a:t>
            </a:r>
            <a:r>
              <a:rPr lang="fr-FR" err="1"/>
              <a:t>oeuvre</a:t>
            </a:r>
            <a:r>
              <a:rPr lang="fr-FR"/>
              <a:t> </a:t>
            </a:r>
            <a:r>
              <a:rPr lang="fr-FR">
                <a:sym typeface="Wingdings" panose="05000000000000000000" pitchFamily="2" charset="2"/>
              </a:rPr>
              <a:t> lien entre croissance et emploi</a:t>
            </a:r>
          </a:p>
          <a:p>
            <a:pPr marL="171450" indent="-171450">
              <a:buFontTx/>
              <a:buChar char="-"/>
            </a:pPr>
            <a:r>
              <a:rPr lang="fr-FR">
                <a:sym typeface="Wingdings" panose="05000000000000000000" pitchFamily="2" charset="2"/>
              </a:rPr>
              <a:t>Mais d’autres sont contradictoires : par exemple lorsque la croissance est forte, la demande l’est également, les prix ont tendance à augmenter  lien inverse entre croissance et stabilité des prix. </a:t>
            </a:r>
          </a:p>
          <a:p>
            <a:pPr marL="171450" indent="-171450">
              <a:buFontTx/>
              <a:buChar char="-"/>
            </a:pPr>
            <a:endParaRPr lang="fr-FR">
              <a:sym typeface="Wingdings" panose="05000000000000000000" pitchFamily="2" charset="2"/>
            </a:endParaRPr>
          </a:p>
          <a:p>
            <a:pPr marL="171450" indent="-171450">
              <a:buFontTx/>
              <a:buChar char="-"/>
            </a:pPr>
            <a:endParaRPr lang="fr-FR"/>
          </a:p>
          <a:p>
            <a:pPr marL="171450" indent="-171450">
              <a:buFontTx/>
              <a:buChar char="-"/>
            </a:pPr>
            <a:endParaRPr lang="fr-F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10</a:t>
            </a:fld>
            <a:endParaRPr lang="fr-FR"/>
          </a:p>
        </p:txBody>
      </p:sp>
    </p:spTree>
    <p:extLst>
      <p:ext uri="{BB962C8B-B14F-4D97-AF65-F5344CB8AC3E}">
        <p14:creationId xmlns:p14="http://schemas.microsoft.com/office/powerpoint/2010/main" val="243870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politique budgétaire : en faisant des choix pour son budget, l’Etat agit sur la situation du pays. Le budget de l’Etat est une loi de finances votée chaque année : chaque année, l’Etat décide donc des orientations prises, tel que réduire les dépenses publiques (ce qui peut se traduire concrètement par exemple par une baisse des allocations, une réduction du nombre de fonctionnaires que l’Etat emploie) ou augmente les recettes (par exemple en augmentant les impôts, la TVA). </a:t>
            </a:r>
          </a:p>
          <a:p>
            <a:endParaRPr lang="fr-FR"/>
          </a:p>
          <a:p>
            <a:r>
              <a:rPr lang="fr-FR"/>
              <a:t>La politique monétaire : par la quantité de monnaie en circulation entre les acteurs économiques (on parle de « masse monétaire »), l’Etat peut agir sur les taux d’intérêt, c-à-d le coût de l’argent. Par exemple :</a:t>
            </a:r>
          </a:p>
          <a:p>
            <a:pPr marL="171450" indent="-171450">
              <a:buFontTx/>
              <a:buChar char="-"/>
            </a:pPr>
            <a:r>
              <a:rPr lang="fr-FR"/>
              <a:t>Si l’objectif poursuivi est la baisse de l’inflation : une baisse de la quantité de monnaie en circulation entraînera une baisse de la consommation, donc moins de pression sur les prix (donc moins de hausse de prix)</a:t>
            </a:r>
          </a:p>
          <a:p>
            <a:pPr marL="171450" indent="-171450">
              <a:buFontTx/>
              <a:buChar char="-"/>
            </a:pPr>
            <a:r>
              <a:rPr lang="fr-FR"/>
              <a:t>Si l’objectif poursuivi est de stimuler la croissance : une augmentation de la quantité de monnaie en circulation entraînera une hausse de la consommation, qui viendra soutenir la demande et donc l’activité des entreprises. </a:t>
            </a:r>
          </a:p>
          <a:p>
            <a:pPr marL="171450" indent="-171450">
              <a:buFontTx/>
              <a:buChar char="-"/>
            </a:pPr>
            <a:endParaRPr lang="fr-FR"/>
          </a:p>
          <a:p>
            <a:pPr marL="0" indent="0">
              <a:buFontTx/>
              <a:buNone/>
            </a:pPr>
            <a:r>
              <a:rPr lang="fr-FR"/>
              <a:t>NB La politique monétaire des pays de la zone euro – dont la France – est placée sous la responsabilité de la Banque Centrale Européenne (depuis l’entrée en vigueur de l’euro), dont l’objectif principal est la stabilité des prix. Il s’agit d’une politique monétaire commune à tous les pays de la zone euro.</a:t>
            </a:r>
          </a:p>
        </p:txBody>
      </p:sp>
      <p:sp>
        <p:nvSpPr>
          <p:cNvPr id="4" name="Espace réservé du numéro de diapositive 3"/>
          <p:cNvSpPr>
            <a:spLocks noGrp="1"/>
          </p:cNvSpPr>
          <p:nvPr>
            <p:ph type="sldNum" sz="quarter" idx="5"/>
          </p:nvPr>
        </p:nvSpPr>
        <p:spPr/>
        <p:txBody>
          <a:bodyPr/>
          <a:lstStyle/>
          <a:p>
            <a:fld id="{1D40A876-4376-4A68-9401-C797BB2BE16A}" type="slidenum">
              <a:rPr lang="fr-FR" smtClean="0"/>
              <a:t>13</a:t>
            </a:fld>
            <a:endParaRPr lang="fr-FR"/>
          </a:p>
        </p:txBody>
      </p:sp>
    </p:spTree>
    <p:extLst>
      <p:ext uri="{BB962C8B-B14F-4D97-AF65-F5344CB8AC3E}">
        <p14:creationId xmlns:p14="http://schemas.microsoft.com/office/powerpoint/2010/main" val="346514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A25F6E8-C136-4405-8ECD-CEF4B15F8E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7" name="Titre 6">
            <a:extLst>
              <a:ext uri="{FF2B5EF4-FFF2-40B4-BE49-F238E27FC236}">
                <a16:creationId xmlns:a16="http://schemas.microsoft.com/office/drawing/2014/main" id="{C59EE590-47F9-4E60-9904-A85842740935}"/>
              </a:ext>
            </a:extLst>
          </p:cNvPr>
          <p:cNvSpPr>
            <a:spLocks noGrp="1"/>
          </p:cNvSpPr>
          <p:nvPr>
            <p:ph type="title"/>
          </p:nvPr>
        </p:nvSpPr>
        <p:spPr/>
        <p:txBody>
          <a:bodyPr/>
          <a:lstStyle/>
          <a:p>
            <a:r>
              <a:rPr lang="fr-FR"/>
              <a:t>Modifiez le style du titre</a:t>
            </a:r>
          </a:p>
        </p:txBody>
      </p:sp>
      <p:sp>
        <p:nvSpPr>
          <p:cNvPr id="8" name="Espace réservé de la date 7">
            <a:extLst>
              <a:ext uri="{FF2B5EF4-FFF2-40B4-BE49-F238E27FC236}">
                <a16:creationId xmlns:a16="http://schemas.microsoft.com/office/drawing/2014/main" id="{A9632799-BD67-468F-A375-4B053D6D0974}"/>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9" name="Espace réservé du pied de page 8">
            <a:extLst>
              <a:ext uri="{FF2B5EF4-FFF2-40B4-BE49-F238E27FC236}">
                <a16:creationId xmlns:a16="http://schemas.microsoft.com/office/drawing/2014/main" id="{7BB1C48C-0DF6-4772-A3A7-1F521C881CCE}"/>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10" name="Espace réservé du numéro de diapositive 9">
            <a:extLst>
              <a:ext uri="{FF2B5EF4-FFF2-40B4-BE49-F238E27FC236}">
                <a16:creationId xmlns:a16="http://schemas.microsoft.com/office/drawing/2014/main" id="{687F0EB7-FB5E-4552-9660-9DE19160CEA9}"/>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128507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6FEF94-9373-4220-BB14-7C572CDDF08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D269B15-D16B-4894-9997-50F07E8D84D0}"/>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4" name="Espace réservé du pied de page 3">
            <a:extLst>
              <a:ext uri="{FF2B5EF4-FFF2-40B4-BE49-F238E27FC236}">
                <a16:creationId xmlns:a16="http://schemas.microsoft.com/office/drawing/2014/main" id="{BC83C1D5-51D8-4A60-8678-ACD9D0624D6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3F62D391-730D-42DB-BA5B-736C8F754C02}"/>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1283092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5F6858-F5DA-4864-8A52-2254EBE3F0E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5EAE07-A0FB-42B7-9596-9AAFE5B504B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7A31C1-54AF-4B91-9CB7-CCD4AD5A2C1C}"/>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684A6F1B-778E-49B1-B0B9-EB09F961225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830A47E-F9B2-4924-A706-F73E5427D5F9}"/>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1828568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A7171F-4F1E-4494-8404-64DE43CB175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AE73D50-368A-42D3-8F54-2356A0AE20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F4F07B-02A4-4066-8554-84D0EF64F00C}"/>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EFC1343E-CB37-4FAE-973A-7C9B9F0BB94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C9D7D5C3-505D-46AF-B675-0E426DC3DCBB}"/>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975139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480E3-90CC-4BEC-A037-96DC4C97363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3D3C3C3-AF4D-47ED-80DF-6BBA8D57EC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38081D7-E82C-4B03-8A6F-317DA9383629}"/>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2D0D0667-2CC9-4B2E-BECE-8EC362763C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FC7ACD-4CA8-46C3-884A-FB897459D8F4}"/>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2227271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D3E1F8-64BD-4740-BEE4-2FCA32B6EC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69AD4C1-314F-4E66-A76F-7CAF4443CC9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8DE386-4EB6-4B3A-9233-01791E342E65}"/>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089517B1-7D7B-44D4-99FF-6783CA4274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6D4AACA-5441-4E09-8971-AE9C200C7E35}"/>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288327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640B2-49A1-4E19-8A0F-AC69CEC6E1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C14C5BF-E9F9-44F1-A0D8-12FBCDD18B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406FED5-4FE2-4E34-8EC6-8224B2FFADDD}"/>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F7CE68E9-0605-4EBC-A6FE-82EA5128DC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A2729B-8FDE-4DC0-917A-8D9F6CDB5E6D}"/>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213555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C114C-4112-4BBB-B96E-9BB4DA1CD3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1F215A7-3271-43B3-92A9-CA872EA0372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8141B23-EC97-4AE1-94BE-943DC187421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3232D43-2E27-4A94-A2E5-0612045E02AA}"/>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44040ABD-2330-4D2E-A04C-55C471B947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6AB3EC6-3514-4AF9-AB20-EA2395ABF3E6}"/>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3163063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0052A-26A4-48C7-B6A9-4BD416A51C2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ECF7692-086D-46D0-8160-8F964858D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A49BD3C-2154-49ED-8410-037CD1CA955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0EB3742-7D46-4732-BB4F-DA0E864DD6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3F6D84E-5094-4AB8-8F1B-4AFE9948FEC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F104B9D-F9CE-46E9-BE72-9B2614988862}"/>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8" name="Espace réservé du pied de page 7">
            <a:extLst>
              <a:ext uri="{FF2B5EF4-FFF2-40B4-BE49-F238E27FC236}">
                <a16:creationId xmlns:a16="http://schemas.microsoft.com/office/drawing/2014/main" id="{A629B46D-8C66-41A3-9D9A-30E41D66921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C0D96DD-7C7F-4B14-9598-5A7911EFB547}"/>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2219197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909BA-99A2-4394-8FE8-D4448E3036D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6365615-EA83-4A8E-ADD7-1BDDA277F34F}"/>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4" name="Espace réservé du pied de page 3">
            <a:extLst>
              <a:ext uri="{FF2B5EF4-FFF2-40B4-BE49-F238E27FC236}">
                <a16:creationId xmlns:a16="http://schemas.microsoft.com/office/drawing/2014/main" id="{9BA1F274-55A7-4760-859C-7BB1E4E6A5C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BD921E-AADA-4F6F-BC40-C5CC79F92681}"/>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1210487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F09BA69-FAAD-4AA3-9DBF-8DC522CD1D63}"/>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3" name="Espace réservé du pied de page 2">
            <a:extLst>
              <a:ext uri="{FF2B5EF4-FFF2-40B4-BE49-F238E27FC236}">
                <a16:creationId xmlns:a16="http://schemas.microsoft.com/office/drawing/2014/main" id="{097CC19A-CD5E-4FDE-97F8-721C454E03D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093375-CE4B-46D0-A203-2F5CBEEBF1D4}"/>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184370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F43E33-13A1-4067-B79B-EC0404E774B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0517E7-F54A-4AE3-AAD8-832F2CDC00F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908A70-1B84-4E31-A986-92DEE45B648D}"/>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5" name="Espace réservé du pied de page 4">
            <a:extLst>
              <a:ext uri="{FF2B5EF4-FFF2-40B4-BE49-F238E27FC236}">
                <a16:creationId xmlns:a16="http://schemas.microsoft.com/office/drawing/2014/main" id="{39A71E52-0B7B-4C01-84F2-83FD05261FA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6" name="Espace réservé du numéro de diapositive 5">
            <a:extLst>
              <a:ext uri="{FF2B5EF4-FFF2-40B4-BE49-F238E27FC236}">
                <a16:creationId xmlns:a16="http://schemas.microsoft.com/office/drawing/2014/main" id="{C55A25B2-EBA6-4656-9D16-9A5F0935F757}"/>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444175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7DA18-35AB-4F75-8C91-698DF36F3E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7E89B89-F15F-4373-A513-D236CB54F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8A24F39-32E7-4871-8E0B-19A9F3FA6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918C4C-5B31-4EF7-97C9-A4986A203DDE}"/>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C6C010D8-6C43-4B8C-ACD0-7E6D727DB38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0457667-8A5D-4661-9B61-1D1C9C486616}"/>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309615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DDE02-7499-497E-BE86-03FCD19D516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DBCA005-1678-4C42-A6B3-7B2876A9C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9AC5175-8328-42EE-BB8F-78FB32BB9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B0699B-7996-45D4-95ED-8A20456A0013}"/>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14E3771E-A6EB-4243-A69A-3D9F4B044AF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0D7760-4825-459C-8BD8-1E0B1289CB45}"/>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4129836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813C8A-776B-4171-8D29-97648389948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914457C-319E-4A5D-BE8F-9547BF23E1B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94EF8A-AADA-4069-9CAD-529A5941E7B5}"/>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E8503F98-6C34-4C4C-9D53-C2C6333769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9705D5-8DE0-471A-B8C6-D67AF3666C74}"/>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1538795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2B79EB8-C2C3-4444-B737-F0508723C23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2A31004-CABF-49F6-8E9E-2590CC45497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4C59D0-AAF6-4B47-A25B-D6F2D03DDF8B}"/>
              </a:ext>
            </a:extLst>
          </p:cNvPr>
          <p:cNvSpPr>
            <a:spLocks noGrp="1"/>
          </p:cNvSpPr>
          <p:nvPr>
            <p:ph type="dt" sz="half" idx="10"/>
          </p:nvPr>
        </p:nvSpPr>
        <p:spPr/>
        <p:txBody>
          <a:body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9192E8D1-6CCC-4285-8DF4-91DB69B5601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297FA5-0B7B-4644-A339-D3F46C039C2F}"/>
              </a:ext>
            </a:extLst>
          </p:cNvPr>
          <p:cNvSpPr>
            <a:spLocks noGrp="1"/>
          </p:cNvSpPr>
          <p:nvPr>
            <p:ph type="sldNum" sz="quarter" idx="12"/>
          </p:nvPr>
        </p:nvSpPr>
        <p:spPr/>
        <p:txBody>
          <a:bodyPr/>
          <a:lstStyle/>
          <a:p>
            <a:fld id="{BFBF8098-47C8-4AA5-A770-9951A6529B60}" type="slidenum">
              <a:rPr lang="fr-FR" smtClean="0"/>
              <a:t>‹#›</a:t>
            </a:fld>
            <a:endParaRPr lang="fr-FR"/>
          </a:p>
        </p:txBody>
      </p:sp>
    </p:spTree>
    <p:extLst>
      <p:ext uri="{BB962C8B-B14F-4D97-AF65-F5344CB8AC3E}">
        <p14:creationId xmlns:p14="http://schemas.microsoft.com/office/powerpoint/2010/main" val="1905735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1B79F7-C71A-48F0-A4F8-9B49935C2A1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EDC7F90-2384-4CE2-9137-36F84748A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D695191-BA34-4448-8E02-8A6A74DD78D2}"/>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9625F782-DA80-4847-AC39-D14CA05B6B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53FDFB1-B58F-4E1B-BF94-08883F96AD59}"/>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3341787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A68EF-227A-4971-B495-F4C3DB56BA8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CF7776-C429-49BE-A6B3-0ED02092349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847D18-E8D5-4568-A89C-490CB29DCD01}"/>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333240F9-A879-42FB-B19C-5ABD2142C1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F08FF7-DD6F-4465-9D76-9C66AEE9D975}"/>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905978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6E607-1E15-49F0-A0BD-38A971DDB41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42FC1A6-2FA5-423F-BD6D-56ED4A296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C63E911-10F5-4868-954A-9C8BF1448947}"/>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280BB869-40AD-4F9B-9E02-91F3A4A118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794F78-A4B4-4DFE-9ADE-01A1D96EB475}"/>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4234548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8DA1D8-B913-45BD-BB5B-EB33492CF98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54DA26-16B9-4732-BC1B-71212A66BB1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6A6EC1D-7D9A-4B89-BF4D-01E3022A91E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B95124A-E9D8-4FB5-A70C-AE0FB7D6A636}"/>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056F5E93-4019-4F1B-A9B2-CB4F80AA69E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C9DF6E2-1EA6-4444-9A06-9950D2D449E5}"/>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1835606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7621C8-6547-4349-9027-B2FBD37A688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1AA8F44-E2D7-4EFC-84B6-0A6DFDBB1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AA6407F-5132-45D2-B539-51B7D5177A5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BD507F4-C925-40ED-88B0-803C1ECE6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547F7AD-5905-48E1-A759-7F493EA51F7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5EF940B-612C-41B4-9C3A-A4B48FE7ABC7}"/>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8" name="Espace réservé du pied de page 7">
            <a:extLst>
              <a:ext uri="{FF2B5EF4-FFF2-40B4-BE49-F238E27FC236}">
                <a16:creationId xmlns:a16="http://schemas.microsoft.com/office/drawing/2014/main" id="{140C8238-45CB-49A6-A560-C11A57526A6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A6B7C7D-D77C-49F8-B770-C9C8A6AF8004}"/>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517236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60D615-B9DA-4516-8616-B66C149D85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DABA354-DBC3-43CC-83FB-369F22ED0DA7}"/>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4" name="Espace réservé du pied de page 3">
            <a:extLst>
              <a:ext uri="{FF2B5EF4-FFF2-40B4-BE49-F238E27FC236}">
                <a16:creationId xmlns:a16="http://schemas.microsoft.com/office/drawing/2014/main" id="{E8E9208A-5652-4B2A-A085-ADC329CC836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C6DEA21-5BAD-4936-A182-F8FCA43E8469}"/>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25293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D814E16-7418-4CA2-832A-A5768BA6A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Espace réservé de la date 3">
            <a:extLst>
              <a:ext uri="{FF2B5EF4-FFF2-40B4-BE49-F238E27FC236}">
                <a16:creationId xmlns:a16="http://schemas.microsoft.com/office/drawing/2014/main" id="{E926B277-A5B9-4818-B6C0-40203D5AA912}"/>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8" name="Espace réservé du pied de page 4">
            <a:extLst>
              <a:ext uri="{FF2B5EF4-FFF2-40B4-BE49-F238E27FC236}">
                <a16:creationId xmlns:a16="http://schemas.microsoft.com/office/drawing/2014/main" id="{D6F7CC2E-4FC6-4EDA-9097-FFF958B2D67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9" name="Espace réservé du numéro de diapositive 5">
            <a:extLst>
              <a:ext uri="{FF2B5EF4-FFF2-40B4-BE49-F238E27FC236}">
                <a16:creationId xmlns:a16="http://schemas.microsoft.com/office/drawing/2014/main" id="{B6685713-5EDC-496B-BC5A-5CD14F75647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920621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ABBC77-16AE-4B09-AAA3-8E34EB0E3F6F}"/>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3" name="Espace réservé du pied de page 2">
            <a:extLst>
              <a:ext uri="{FF2B5EF4-FFF2-40B4-BE49-F238E27FC236}">
                <a16:creationId xmlns:a16="http://schemas.microsoft.com/office/drawing/2014/main" id="{D17E5488-CCB1-47A1-A595-44152BA6028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DAA7EA6-A0D4-4ED2-BC4B-85CCCE0564ED}"/>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549249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73ADB-C5BD-4C90-9A93-846F7C3ED87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A786301-EBCC-44E5-B887-B0B9F5EE6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6168D93-4F63-4CBE-A04C-0E7CC5A39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7CA3444-F326-4970-B98F-333AD962035D}"/>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F1A9E6D2-CE8F-4523-8079-25F6CC80F6A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09E773-555E-4412-A84D-4C0ED5D081D1}"/>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654207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FB301-7657-4EBE-AF96-542D994769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6C77DBB-3796-485A-A6FE-C952F1DACB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DB826EC-2FE5-4B5E-8AB1-3CFA80DA5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BD87D0B-81DD-43BB-87B9-5F6FE800F946}"/>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8793C181-7EF1-438E-9246-1478241323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831F415-9C66-4B9A-81A9-74D70A026326}"/>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256269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522FF2-FB62-450B-9344-62C351FA2D9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A8B9EAA-9D36-4AEA-AED4-A314440CC49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CD57BE9-F3AD-45BF-B0E3-75F73B5CC617}"/>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6923EFED-870D-4B14-8306-F6143D35BF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AFA41A-CBC2-457D-B7D0-66553C9D4A71}"/>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148048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E0D8C84-7EAA-49E3-BD83-A50F60B274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CC0CE71-2E42-4A60-A563-91557B0C15F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496CB4-446F-46C9-8496-C1EBB861804D}"/>
              </a:ext>
            </a:extLst>
          </p:cNvPr>
          <p:cNvSpPr>
            <a:spLocks noGrp="1"/>
          </p:cNvSpPr>
          <p:nvPr>
            <p:ph type="dt" sz="half" idx="10"/>
          </p:nvPr>
        </p:nvSpPr>
        <p:spPr/>
        <p:txBody>
          <a:body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A78E31DF-0042-4C8D-B5B0-B1A80975EA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5D4D7B-A9A3-4C39-A7CF-91FD6D3175EB}"/>
              </a:ext>
            </a:extLst>
          </p:cNvPr>
          <p:cNvSpPr>
            <a:spLocks noGrp="1"/>
          </p:cNvSpPr>
          <p:nvPr>
            <p:ph type="sldNum" sz="quarter" idx="12"/>
          </p:nvPr>
        </p:nvSpPr>
        <p:spPr/>
        <p:txBody>
          <a:bodyPr/>
          <a:lstStyle/>
          <a:p>
            <a:fld id="{8AA82804-2A33-4E4E-B2C1-BE2CE2B4A9FD}" type="slidenum">
              <a:rPr lang="fr-FR" smtClean="0"/>
              <a:t>‹#›</a:t>
            </a:fld>
            <a:endParaRPr lang="fr-FR"/>
          </a:p>
        </p:txBody>
      </p:sp>
    </p:spTree>
    <p:extLst>
      <p:ext uri="{BB962C8B-B14F-4D97-AF65-F5344CB8AC3E}">
        <p14:creationId xmlns:p14="http://schemas.microsoft.com/office/powerpoint/2010/main" val="2442821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46AD5-0C98-499C-80A2-D367C570D03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F310E4A-7962-4B65-9A69-E1CC5E8FF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2F7940-1802-47AF-93ED-4F57211094ED}"/>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A375C6BD-A889-4951-9259-E147BFAEEF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CC9212-A57A-4E56-822E-F2382C0B836C}"/>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291087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7BF0F-DCB2-4FE7-949C-F1D9562F959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DBE84E-FF72-4F33-929E-7400C4E8548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95FDB3-18ED-4038-871F-A16890A146A9}"/>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28FB7F68-2E6B-46BC-8A81-0CC845C3CED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A36555-D6E2-4C7D-9DFB-941321A06474}"/>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5079387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9F0D7-A524-4523-846B-58D7B38A310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5C2048B-4A6B-431B-A1D8-FFB2A0E1F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F414C8F-AF97-4E6C-ADC6-30C764F80B6C}"/>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DF81934D-9C72-4EF8-9638-A84704A6B1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E53117-336D-43AF-AB43-FB4A548EFFF8}"/>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16981184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BF04D-2749-4DA7-86CD-37AB5C0CA7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404EE23-344A-434B-A073-0C7C499B27F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BD693A1-6B9F-459F-A24C-3482A384745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72A5D50-9457-4DEC-94FF-35E471E8257E}"/>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E3AE900C-47FB-4BDE-99B1-DF210281C41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323F480-907A-4C38-B812-0F2430FEC9D5}"/>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38180420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5216C-8BFE-4483-B8E0-7388BD46FC0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4F0EB9-C5EC-4B01-859B-B41A4E8BA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13832AA-9FB4-4893-9F84-31A35FC4F9C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BAFC730-704C-4332-BDD4-1E8C676F43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A3F9630-26B8-4E33-9973-83A8C8B9363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BE7D35F-79EA-4F8E-9EC7-C8F09CCEB824}"/>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8" name="Espace réservé du pied de page 7">
            <a:extLst>
              <a:ext uri="{FF2B5EF4-FFF2-40B4-BE49-F238E27FC236}">
                <a16:creationId xmlns:a16="http://schemas.microsoft.com/office/drawing/2014/main" id="{B55F8CA8-A779-412D-8D86-DD0607F0A1D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7897935-4D9E-4753-98CE-1D77E6544AF9}"/>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253641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A6B-8A4D-4A49-A51F-0C96CF29E16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B68D470-2F1E-4751-A357-F372AE8EEB8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D2B1753-E2D3-4F96-9E11-4B5A190F0D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3">
            <a:extLst>
              <a:ext uri="{FF2B5EF4-FFF2-40B4-BE49-F238E27FC236}">
                <a16:creationId xmlns:a16="http://schemas.microsoft.com/office/drawing/2014/main" id="{43D01B79-AA27-4DBD-A193-A8FCB22E6AEE}"/>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9" name="Espace réservé du pied de page 4">
            <a:extLst>
              <a:ext uri="{FF2B5EF4-FFF2-40B4-BE49-F238E27FC236}">
                <a16:creationId xmlns:a16="http://schemas.microsoft.com/office/drawing/2014/main" id="{F71DE98B-E10A-4F11-AF15-69B9ED2E53AB}"/>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10" name="Espace réservé du numéro de diapositive 5">
            <a:extLst>
              <a:ext uri="{FF2B5EF4-FFF2-40B4-BE49-F238E27FC236}">
                <a16:creationId xmlns:a16="http://schemas.microsoft.com/office/drawing/2014/main" id="{133961D2-5206-486E-8350-C9EC810A49CB}"/>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3098349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5A305B-550B-444F-B99C-F9973861E3C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53B2CF8-B16D-45EE-8DFF-4CBC1D8D3B80}"/>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4" name="Espace réservé du pied de page 3">
            <a:extLst>
              <a:ext uri="{FF2B5EF4-FFF2-40B4-BE49-F238E27FC236}">
                <a16:creationId xmlns:a16="http://schemas.microsoft.com/office/drawing/2014/main" id="{1CC2BE63-F97D-43EA-A4E2-0BED1B6574E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74D388E-1FD5-4FE6-AA05-7E77AD756D05}"/>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3384955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B684A5B-147B-489D-88ED-8D0C7558AACB}"/>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3" name="Espace réservé du pied de page 2">
            <a:extLst>
              <a:ext uri="{FF2B5EF4-FFF2-40B4-BE49-F238E27FC236}">
                <a16:creationId xmlns:a16="http://schemas.microsoft.com/office/drawing/2014/main" id="{3AFE666C-F2C3-4A7F-BEB2-F6AC3A55968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CD82410-0F25-49FC-BD2C-FA6159C1C6D0}"/>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1192657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6AAA1-BD71-4273-821F-9F273B2424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E911459-F6B6-4300-95B2-0E9A144D1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F9F5B-0A0B-4315-A086-4282AEC62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916439F-D8F0-4A9B-9AF4-25BF9B74EF70}"/>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B9947DD1-E502-4BC9-B17C-DDBF66555D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48FF83D-DFFE-4BEB-99B9-D82C7D4F1910}"/>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173901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7A5F7-16FD-4FF9-B2A7-2DB2847EB9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379F3F2-1190-4D98-AA10-3FC5AC76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9A89AE4-C171-4A9E-BA11-4E6D345EF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FCE09F-B76B-4544-BBA6-84D4B0A1D373}"/>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4137E199-5F3A-4422-8556-8C1FEF4EDBB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488B28-9294-46F5-BB37-9F75994212A6}"/>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16071294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C25B62-98B1-4B4A-A73D-FD7C4E0BA31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4F1E496-C92B-4843-9586-3D3EB1F1D95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077504E-1E26-4055-AE8A-90C2F085292A}"/>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1A52E465-32A8-479B-8E73-97B47C4B25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93F364-80CF-464C-9B12-553EC6D2427A}"/>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38601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C1F80BD-49FE-4CCA-ABD7-798584CDC20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F2B587-3078-4320-BF4A-E1C3B83725D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4D90A5-1179-4F77-8B7C-BF49CC9E63F1}"/>
              </a:ext>
            </a:extLst>
          </p:cNvPr>
          <p:cNvSpPr>
            <a:spLocks noGrp="1"/>
          </p:cNvSpPr>
          <p:nvPr>
            <p:ph type="dt" sz="half" idx="10"/>
          </p:nvPr>
        </p:nvSpPr>
        <p:spPr/>
        <p:txBody>
          <a:body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22785EFE-1958-4867-9F70-468B7D648F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841A392-6A20-4C91-AC86-01CFCE0CBE83}"/>
              </a:ext>
            </a:extLst>
          </p:cNvPr>
          <p:cNvSpPr>
            <a:spLocks noGrp="1"/>
          </p:cNvSpPr>
          <p:nvPr>
            <p:ph type="sldNum" sz="quarter" idx="12"/>
          </p:nvPr>
        </p:nvSpPr>
        <p:spPr/>
        <p:txBody>
          <a:bodyPr/>
          <a:lstStyle/>
          <a:p>
            <a:fld id="{38C1A950-5CC9-4D0C-BA4E-7FA8308C9A8F}" type="slidenum">
              <a:rPr lang="fr-FR" smtClean="0"/>
              <a:t>‹#›</a:t>
            </a:fld>
            <a:endParaRPr lang="fr-FR"/>
          </a:p>
        </p:txBody>
      </p:sp>
    </p:spTree>
    <p:extLst>
      <p:ext uri="{BB962C8B-B14F-4D97-AF65-F5344CB8AC3E}">
        <p14:creationId xmlns:p14="http://schemas.microsoft.com/office/powerpoint/2010/main" val="3041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CE7A4-0D29-429F-A22D-BC9A1B4B53A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73F247E-E5A0-465E-9DDE-9F37BD21D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62CCB8-8A99-42F8-8246-87C9BF401D3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EDE28-47FD-485D-803F-C13C64EE5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118EDCC-DE03-4EF8-9F0A-3FDB621FCF6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64DC158-B203-4742-AA11-072EDDD6FFD1}"/>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8" name="Espace réservé du pied de page 7">
            <a:extLst>
              <a:ext uri="{FF2B5EF4-FFF2-40B4-BE49-F238E27FC236}">
                <a16:creationId xmlns:a16="http://schemas.microsoft.com/office/drawing/2014/main" id="{06AF1E68-D271-4031-87BE-7659633CA2A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9232211C-538A-4B6B-A756-E53C529BECBA}"/>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4261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EAD60E-2942-4ED5-B6F4-15495ECE76D1}"/>
              </a:ext>
            </a:extLst>
          </p:cNvPr>
          <p:cNvSpPr>
            <a:spLocks noGrp="1"/>
          </p:cNvSpPr>
          <p:nvPr>
            <p:ph type="title"/>
          </p:nvPr>
        </p:nvSpPr>
        <p:spPr/>
        <p:txBody>
          <a:bodyPr/>
          <a:lstStyle/>
          <a:p>
            <a:r>
              <a:rPr lang="fr-FR"/>
              <a:t>Modifiez le style du titre</a:t>
            </a:r>
          </a:p>
        </p:txBody>
      </p:sp>
      <p:sp>
        <p:nvSpPr>
          <p:cNvPr id="6" name="Espace réservé de la date 3">
            <a:extLst>
              <a:ext uri="{FF2B5EF4-FFF2-40B4-BE49-F238E27FC236}">
                <a16:creationId xmlns:a16="http://schemas.microsoft.com/office/drawing/2014/main" id="{C0F20115-741A-4F2E-86E2-D86B7CC7E378}"/>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7" name="Espace réservé du pied de page 4">
            <a:extLst>
              <a:ext uri="{FF2B5EF4-FFF2-40B4-BE49-F238E27FC236}">
                <a16:creationId xmlns:a16="http://schemas.microsoft.com/office/drawing/2014/main" id="{4323D9E4-4CBD-44F5-92B8-462F2953B211}"/>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8" name="Espace réservé du numéro de diapositive 5">
            <a:extLst>
              <a:ext uri="{FF2B5EF4-FFF2-40B4-BE49-F238E27FC236}">
                <a16:creationId xmlns:a16="http://schemas.microsoft.com/office/drawing/2014/main" id="{FF7DF6C5-9BF9-4C3D-96E8-C4518B325C8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148085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3">
            <a:extLst>
              <a:ext uri="{FF2B5EF4-FFF2-40B4-BE49-F238E27FC236}">
                <a16:creationId xmlns:a16="http://schemas.microsoft.com/office/drawing/2014/main" id="{505C474B-7483-46DB-8B1B-CDDD764AE4EA}"/>
              </a:ext>
            </a:extLst>
          </p:cNvPr>
          <p:cNvSpPr>
            <a:spLocks noGrp="1"/>
          </p:cNvSpPr>
          <p:nvPr>
            <p:ph type="dt" sz="half" idx="10"/>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6" name="Espace réservé du pied de page 4">
            <a:extLst>
              <a:ext uri="{FF2B5EF4-FFF2-40B4-BE49-F238E27FC236}">
                <a16:creationId xmlns:a16="http://schemas.microsoft.com/office/drawing/2014/main" id="{396D9336-DE71-419E-B571-426FC1CAE757}"/>
              </a:ext>
            </a:extLst>
          </p:cNvPr>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7" name="Espace réservé du numéro de diapositive 5">
            <a:extLst>
              <a:ext uri="{FF2B5EF4-FFF2-40B4-BE49-F238E27FC236}">
                <a16:creationId xmlns:a16="http://schemas.microsoft.com/office/drawing/2014/main" id="{DB4A2575-EF26-4775-9DC6-5E3F73F176B0}"/>
              </a:ext>
            </a:extLst>
          </p:cNvPr>
          <p:cNvSpPr>
            <a:spLocks noGrp="1"/>
          </p:cNvSpPr>
          <p:nvPr>
            <p:ph type="sldNum" sz="quarter" idx="12"/>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4023295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33FA3-133B-4C52-A445-85AE2EE98D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C46352-3F7D-4C16-8B7C-7F5D7824B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69D1894-3DE0-4191-968C-591FD93E8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AE3023-81B4-4F7B-A162-9EF9555FCA07}"/>
              </a:ext>
            </a:extLst>
          </p:cNvPr>
          <p:cNvSpPr>
            <a:spLocks noGrp="1"/>
          </p:cNvSpPr>
          <p:nvPr>
            <p:ph type="dt" sz="half" idx="10"/>
          </p:nvPr>
        </p:nvSpPr>
        <p:spPr>
          <a:xfrm>
            <a:off x="838200" y="6356350"/>
            <a:ext cx="2743200" cy="365125"/>
          </a:xfrm>
          <a:prstGeom prst="rect">
            <a:avLst/>
          </a:prstGeom>
        </p:spPr>
        <p:txBody>
          <a:bodyPr/>
          <a:lstStyle/>
          <a:p>
            <a:fld id="{0566D0DB-96DA-47BA-8B8F-DD5C71400401}" type="datetimeFigureOut">
              <a:rPr lang="fr-FR" smtClean="0"/>
              <a:t>18/05/2022</a:t>
            </a:fld>
            <a:endParaRPr lang="fr-FR"/>
          </a:p>
        </p:txBody>
      </p:sp>
      <p:sp>
        <p:nvSpPr>
          <p:cNvPr id="6" name="Espace réservé du pied de page 5">
            <a:extLst>
              <a:ext uri="{FF2B5EF4-FFF2-40B4-BE49-F238E27FC236}">
                <a16:creationId xmlns:a16="http://schemas.microsoft.com/office/drawing/2014/main" id="{FF345D49-C909-47E7-8183-CB2FE1D32E7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85A473F5-B3B4-4C24-B43E-7FC93C7F7D23}"/>
              </a:ext>
            </a:extLst>
          </p:cNvPr>
          <p:cNvSpPr>
            <a:spLocks noGrp="1"/>
          </p:cNvSpPr>
          <p:nvPr>
            <p:ph type="sldNum" sz="quarter" idx="12"/>
          </p:nvPr>
        </p:nvSpPr>
        <p:spPr>
          <a:xfrm>
            <a:off x="8610600" y="6356350"/>
            <a:ext cx="2743200" cy="365125"/>
          </a:xfrm>
          <a:prstGeom prst="rect">
            <a:avLst/>
          </a:prstGeom>
        </p:spPr>
        <p:txBody>
          <a:bodyPr/>
          <a:lstStyle/>
          <a:p>
            <a:fld id="{AFF2E548-C5EA-4B75-AFCE-B57B8FE942EF}" type="slidenum">
              <a:rPr lang="fr-FR" smtClean="0"/>
              <a:t>‹#›</a:t>
            </a:fld>
            <a:endParaRPr lang="fr-FR"/>
          </a:p>
        </p:txBody>
      </p:sp>
    </p:spTree>
    <p:extLst>
      <p:ext uri="{BB962C8B-B14F-4D97-AF65-F5344CB8AC3E}">
        <p14:creationId xmlns:p14="http://schemas.microsoft.com/office/powerpoint/2010/main" val="12479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76E52E8F-3D9E-41AF-978E-EFB755AF81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60ECDE8-DCF5-47B1-A5FA-E305BE4F9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Titre 7">
            <a:extLst>
              <a:ext uri="{FF2B5EF4-FFF2-40B4-BE49-F238E27FC236}">
                <a16:creationId xmlns:a16="http://schemas.microsoft.com/office/drawing/2014/main" id="{15E481B0-460B-4331-8B3E-AE1478889C7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11815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539940F-4DEF-4F49-A3CD-0B80FAE10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37B8E4C-8D14-4E6E-954F-F9EC901EE3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6C08A-0A37-42F8-B5F1-943B31CD8CDB}"/>
              </a:ext>
            </a:extLst>
          </p:cNvPr>
          <p:cNvSpPr>
            <a:spLocks noGrp="1"/>
          </p:cNvSpPr>
          <p:nvPr>
            <p:ph type="dt" sz="half" idx="2"/>
          </p:nvPr>
        </p:nvSpPr>
        <p:spPr>
          <a:xfrm>
            <a:off x="8382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CEJM. 1</a:t>
            </a:r>
            <a:r>
              <a:rPr lang="fr-FR" baseline="30000"/>
              <a:t>ère</a:t>
            </a:r>
            <a:r>
              <a:rPr lang="fr-FR"/>
              <a:t> année</a:t>
            </a:r>
          </a:p>
        </p:txBody>
      </p:sp>
      <p:sp>
        <p:nvSpPr>
          <p:cNvPr id="5" name="Espace réservé du pied de page 4">
            <a:extLst>
              <a:ext uri="{FF2B5EF4-FFF2-40B4-BE49-F238E27FC236}">
                <a16:creationId xmlns:a16="http://schemas.microsoft.com/office/drawing/2014/main" id="{C48A7CAF-E3D0-4E7D-A78F-45BD89F6F146}"/>
              </a:ext>
            </a:extLst>
          </p:cNvPr>
          <p:cNvSpPr>
            <a:spLocks noGrp="1"/>
          </p:cNvSpPr>
          <p:nvPr>
            <p:ph type="ftr" sz="quarter" idx="3"/>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mj-lt"/>
              </a:defRPr>
            </a:lvl1pPr>
          </a:lstStyle>
          <a:p>
            <a:r>
              <a:rPr lang="fr-FR"/>
              <a:t>Tous droits réservés</a:t>
            </a:r>
          </a:p>
        </p:txBody>
      </p:sp>
      <p:sp>
        <p:nvSpPr>
          <p:cNvPr id="6" name="Espace réservé du numéro de diapositive 5">
            <a:extLst>
              <a:ext uri="{FF2B5EF4-FFF2-40B4-BE49-F238E27FC236}">
                <a16:creationId xmlns:a16="http://schemas.microsoft.com/office/drawing/2014/main" id="{2F3578DF-7CB1-4D14-852C-79B92C70DB70}"/>
              </a:ext>
            </a:extLst>
          </p:cNvPr>
          <p:cNvSpPr>
            <a:spLocks noGrp="1"/>
          </p:cNvSpPr>
          <p:nvPr>
            <p:ph type="sldNum" sz="quarter" idx="4"/>
          </p:nvPr>
        </p:nvSpPr>
        <p:spPr>
          <a:xfrm>
            <a:off x="8610600" y="6356350"/>
            <a:ext cx="2743200" cy="365125"/>
          </a:xfrm>
          <a:prstGeom prst="rect">
            <a:avLst/>
          </a:prstGeom>
        </p:spPr>
        <p:txBody>
          <a:bodyPr/>
          <a:lstStyle>
            <a:lvl1pPr>
              <a:defRPr sz="1400">
                <a:solidFill>
                  <a:schemeClr val="tx1">
                    <a:lumMod val="65000"/>
                    <a:lumOff val="35000"/>
                  </a:schemeClr>
                </a:solidFill>
                <a:latin typeface="+mj-lt"/>
              </a:defRPr>
            </a:lvl1pPr>
          </a:lstStyle>
          <a:p>
            <a:r>
              <a:rPr lang="fr-FR"/>
              <a:t>Béatrice ACKERMANN-LORBER</a:t>
            </a:r>
          </a:p>
        </p:txBody>
      </p:sp>
    </p:spTree>
    <p:extLst>
      <p:ext uri="{BB962C8B-B14F-4D97-AF65-F5344CB8AC3E}">
        <p14:creationId xmlns:p14="http://schemas.microsoft.com/office/powerpoint/2010/main" val="1736163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4"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6E5E86B-DC06-4C5D-A962-DB9D16565E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D75ABAA-76DD-4A1A-91AB-4EBB470A7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412005-2DDF-4893-B744-4080D4DEC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CF0AC-1AC6-4933-9375-084C90C97D88}"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734CC9EF-96B5-4E4C-BE52-833E0C447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80918B3-D8B9-4C64-87B5-7C51689000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8098-47C8-4AA5-A770-9951A6529B60}" type="slidenum">
              <a:rPr lang="fr-FR" smtClean="0"/>
              <a:t>‹#›</a:t>
            </a:fld>
            <a:endParaRPr lang="fr-FR"/>
          </a:p>
        </p:txBody>
      </p:sp>
    </p:spTree>
    <p:extLst>
      <p:ext uri="{BB962C8B-B14F-4D97-AF65-F5344CB8AC3E}">
        <p14:creationId xmlns:p14="http://schemas.microsoft.com/office/powerpoint/2010/main" val="275355924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201D65D-8105-447F-8A3C-05824FFC7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60E829D-57FF-4060-ACA5-6376C166A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C19FB1-A0A7-4312-BB35-F8802AECE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3D7D0-A977-4E88-AE04-993341A2A25D}"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640B3BF5-A3E3-4BD6-98F0-0CF541D321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32B5489-DC3C-4E66-887E-E23BEA431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82804-2A33-4E4E-B2C1-BE2CE2B4A9FD}" type="slidenum">
              <a:rPr lang="fr-FR" smtClean="0"/>
              <a:t>‹#›</a:t>
            </a:fld>
            <a:endParaRPr lang="fr-FR"/>
          </a:p>
        </p:txBody>
      </p:sp>
    </p:spTree>
    <p:extLst>
      <p:ext uri="{BB962C8B-B14F-4D97-AF65-F5344CB8AC3E}">
        <p14:creationId xmlns:p14="http://schemas.microsoft.com/office/powerpoint/2010/main" val="23245404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A708DF8-9C01-4CF4-A5DE-9B7AB08A8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D9AD7A2-0D37-4FDF-A03D-278D6A461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06D097-A087-4E9B-A18C-9F37BDC63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39270-01D5-479E-8E70-BF67299D5FCA}" type="datetimeFigureOut">
              <a:rPr lang="fr-FR" smtClean="0"/>
              <a:t>18/05/2022</a:t>
            </a:fld>
            <a:endParaRPr lang="fr-FR"/>
          </a:p>
        </p:txBody>
      </p:sp>
      <p:sp>
        <p:nvSpPr>
          <p:cNvPr id="5" name="Espace réservé du pied de page 4">
            <a:extLst>
              <a:ext uri="{FF2B5EF4-FFF2-40B4-BE49-F238E27FC236}">
                <a16:creationId xmlns:a16="http://schemas.microsoft.com/office/drawing/2014/main" id="{6648511D-F757-45BF-858D-2657FD21F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B211AF9-579B-4C96-8698-3AE49AF74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C1A950-5CC9-4D0C-BA4E-7FA8308C9A8F}" type="slidenum">
              <a:rPr lang="fr-FR" smtClean="0"/>
              <a:t>‹#›</a:t>
            </a:fld>
            <a:endParaRPr lang="fr-FR"/>
          </a:p>
        </p:txBody>
      </p:sp>
    </p:spTree>
    <p:extLst>
      <p:ext uri="{BB962C8B-B14F-4D97-AF65-F5344CB8AC3E}">
        <p14:creationId xmlns:p14="http://schemas.microsoft.com/office/powerpoint/2010/main" val="1900051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lesechos.fr/economie-france/conjoncture/linflation-bondit-a-36-en-france-1389689" TargetMode="External"/><Relationship Id="rId4" Type="http://schemas.openxmlformats.org/officeDocument/2006/relationships/hyperlink" Target="https://www.insee.fr/fr/statistiques/210784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citeco.fr/la-politique--monetaire"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latribune.fr/economie/france/la-flambee-du-prix-du-gaz-pousse-l-etat-a-prolonger-le-bouclier-tarifaire-de-six-mois-905136.htm"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vie-publique.fr/loi/281557-loi-de-finances-pour-2022-budget-2022" TargetMode="External"/><Relationship Id="rId5" Type="http://schemas.openxmlformats.org/officeDocument/2006/relationships/image" Target="../media/image2.png"/><Relationship Id="rId4" Type="http://schemas.openxmlformats.org/officeDocument/2006/relationships/hyperlink" Target="https://www.lesechos.fr/economie-france/budget-fiscalite/impots-croissance-dette-le-budget-2022-en-10-chiffres-cles-134864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citeco.fr/debat-comment-l-etat-peut-il-soutenir-l-innov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png"/><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hyperlink" Target="https://www.ccomptes.fr/fr/publications/adapter-la-politique-industrielle-aux-nouveaux-enjeu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europe1.fr/economie/plan-de-relance-pourquoi-les-entreprises-en-sont-les-grandes-gagnantes-39895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ecb.europa.eu/mopo/html/index.fr.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citeco.fr/la-politique--monetair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4.emf"/><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hyperlink" Target="https://www.citeco.fr/la-france-est-elle-une-start-up-nation"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www.franceinter.fr/emissions/l-edito-eco/l-edito-eco-du-lundi-31-janvier-2022" TargetMode="External"/><Relationship Id="rId5" Type="http://schemas.openxmlformats.org/officeDocument/2006/relationships/hyperlink" Target="https://www.franceinter.fr/emissions/on-n-arrete-pas-l-eco/on-n-arrete-pas-l-eco-du-samedi-05-fevrier-2022" TargetMode="External"/><Relationship Id="rId4" Type="http://schemas.openxmlformats.org/officeDocument/2006/relationships/hyperlink" Target="https://www.touteleurope.eu/histoire/histoire-de-l-union-economique-et-monetaire-et-de-l-eur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lumni.fr/video/a-quoi-sert-l-etat-dans-une-economie-de-march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CF34E3A8-75D5-4E99-81FB-02E3E6E94863}"/>
              </a:ext>
            </a:extLst>
          </p:cNvPr>
          <p:cNvSpPr>
            <a:spLocks noGrp="1"/>
          </p:cNvSpPr>
          <p:nvPr>
            <p:ph type="ctrTitle"/>
          </p:nvPr>
        </p:nvSpPr>
        <p:spPr>
          <a:xfrm>
            <a:off x="1314824" y="735106"/>
            <a:ext cx="10053763" cy="2928470"/>
          </a:xfrm>
        </p:spPr>
        <p:txBody>
          <a:bodyPr anchor="b">
            <a:normAutofit/>
          </a:bodyPr>
          <a:lstStyle/>
          <a:p>
            <a:pPr algn="l"/>
            <a:r>
              <a:rPr lang="fr-FR" sz="6600">
                <a:solidFill>
                  <a:srgbClr val="FFFFFF"/>
                </a:solidFill>
              </a:rPr>
              <a:t>Culture économique, juridique et managériale </a:t>
            </a:r>
          </a:p>
        </p:txBody>
      </p:sp>
      <p:sp>
        <p:nvSpPr>
          <p:cNvPr id="3" name="Sous-titre 2">
            <a:extLst>
              <a:ext uri="{FF2B5EF4-FFF2-40B4-BE49-F238E27FC236}">
                <a16:creationId xmlns:a16="http://schemas.microsoft.com/office/drawing/2014/main" id="{25055972-8A58-40AD-9684-709AB8B07F27}"/>
              </a:ext>
            </a:extLst>
          </p:cNvPr>
          <p:cNvSpPr>
            <a:spLocks noGrp="1"/>
          </p:cNvSpPr>
          <p:nvPr>
            <p:ph type="subTitle" idx="1"/>
          </p:nvPr>
        </p:nvSpPr>
        <p:spPr>
          <a:xfrm>
            <a:off x="1350682" y="4870824"/>
            <a:ext cx="10005951" cy="1458258"/>
          </a:xfrm>
        </p:spPr>
        <p:txBody>
          <a:bodyPr anchor="ctr">
            <a:normAutofit/>
          </a:bodyPr>
          <a:lstStyle/>
          <a:p>
            <a:pPr algn="l"/>
            <a:r>
              <a:rPr lang="fr-FR" sz="3200"/>
              <a:t>BTS SIO, 1</a:t>
            </a:r>
            <a:r>
              <a:rPr lang="fr-FR" sz="3200" baseline="30000"/>
              <a:t>ère</a:t>
            </a:r>
            <a:r>
              <a:rPr lang="fr-FR" sz="3200"/>
              <a:t> année</a:t>
            </a:r>
          </a:p>
        </p:txBody>
      </p:sp>
      <p:pic>
        <p:nvPicPr>
          <p:cNvPr id="1026" name="Picture 2" descr="Découvrir CCI Campus Alsace | CCI Campus">
            <a:extLst>
              <a:ext uri="{FF2B5EF4-FFF2-40B4-BE49-F238E27FC236}">
                <a16:creationId xmlns:a16="http://schemas.microsoft.com/office/drawing/2014/main" id="{BE53F0B4-81A7-4C2A-8EB8-CB67C101F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6060" y="464745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5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68003"/>
            <a:ext cx="10534801" cy="377985"/>
          </a:xfrm>
          <a:prstGeom prst="rect">
            <a:avLst/>
          </a:prstGeom>
        </p:spPr>
      </p:pic>
      <p:sp>
        <p:nvSpPr>
          <p:cNvPr id="17" name="ZoneTexte 16">
            <a:extLst>
              <a:ext uri="{FF2B5EF4-FFF2-40B4-BE49-F238E27FC236}">
                <a16:creationId xmlns:a16="http://schemas.microsoft.com/office/drawing/2014/main" id="{1D254972-AC4F-4796-96D2-1F059900E134}"/>
              </a:ext>
            </a:extLst>
          </p:cNvPr>
          <p:cNvSpPr txBox="1"/>
          <p:nvPr/>
        </p:nvSpPr>
        <p:spPr>
          <a:xfrm>
            <a:off x="828599" y="2063590"/>
            <a:ext cx="4997014" cy="3693319"/>
          </a:xfrm>
          <a:prstGeom prst="rect">
            <a:avLst/>
          </a:prstGeom>
          <a:noFill/>
        </p:spPr>
        <p:txBody>
          <a:bodyPr wrap="square" rtlCol="0">
            <a:spAutoFit/>
          </a:bodyPr>
          <a:lstStyle/>
          <a:p>
            <a:r>
              <a:rPr lang="fr-FR" b="1"/>
              <a:t>Le carré magique de Nicholas KALDOR </a:t>
            </a:r>
            <a:r>
              <a:rPr lang="fr-FR"/>
              <a:t>(économiste britannique, 1908-1986)</a:t>
            </a:r>
          </a:p>
          <a:p>
            <a:pPr marL="285750" indent="-285750">
              <a:buFont typeface="Wingdings" panose="05000000000000000000" pitchFamily="2" charset="2"/>
              <a:buChar char="§"/>
            </a:pPr>
            <a:r>
              <a:rPr lang="fr-FR"/>
              <a:t>Représentation graphique résumant la situation économique d’un pays à partir de 4 indicateurs</a:t>
            </a:r>
          </a:p>
          <a:p>
            <a:pPr marL="285750" indent="-285750">
              <a:buFont typeface="Wingdings" panose="05000000000000000000" pitchFamily="2" charset="2"/>
              <a:buChar char="§"/>
            </a:pPr>
            <a:r>
              <a:rPr lang="fr-FR"/>
              <a:t>Indicateurs correspondant aux 4 principaux objectifs de politique économique : croissance économique, plein-emploi, stabilité des prix, équilibre des échanges extérieurs </a:t>
            </a:r>
          </a:p>
          <a:p>
            <a:pPr marL="285750" indent="-285750">
              <a:buFont typeface="Wingdings" panose="05000000000000000000" pitchFamily="2" charset="2"/>
              <a:buChar char="§"/>
            </a:pPr>
            <a:r>
              <a:rPr lang="fr-FR"/>
              <a:t>Un « idéal économique » : plus la forme est proche d’un carré, plus la situation économique est favorable </a:t>
            </a:r>
          </a:p>
          <a:p>
            <a:pPr marL="285750" indent="-285750">
              <a:buFont typeface="Wingdings" panose="05000000000000000000" pitchFamily="2" charset="2"/>
              <a:buChar char="§"/>
            </a:pPr>
            <a:r>
              <a:rPr lang="fr-FR"/>
              <a:t>Un idéal « magique » car difficile d’atteindre simultanément les 4 objectifs </a:t>
            </a:r>
          </a:p>
        </p:txBody>
      </p:sp>
      <p:sp>
        <p:nvSpPr>
          <p:cNvPr id="19" name="Titre 3">
            <a:extLst>
              <a:ext uri="{FF2B5EF4-FFF2-40B4-BE49-F238E27FC236}">
                <a16:creationId xmlns:a16="http://schemas.microsoft.com/office/drawing/2014/main" id="{F01A52CC-3A60-4CDE-9B04-50A7CA59BA93}"/>
              </a:ext>
            </a:extLst>
          </p:cNvPr>
          <p:cNvSpPr>
            <a:spLocks noGrp="1"/>
          </p:cNvSpPr>
          <p:nvPr>
            <p:ph type="title"/>
          </p:nvPr>
        </p:nvSpPr>
        <p:spPr>
          <a:xfrm>
            <a:off x="828599" y="677852"/>
            <a:ext cx="10534801" cy="707886"/>
          </a:xfrm>
        </p:spPr>
        <p:txBody>
          <a:bodyPr>
            <a:noAutofit/>
          </a:bodyPr>
          <a:lstStyle/>
          <a:p>
            <a:r>
              <a:rPr lang="fr-FR">
                <a:solidFill>
                  <a:schemeClr val="accent1"/>
                </a:solidFill>
              </a:rPr>
              <a:t>La politique économique : des mesures pour maintenir ou retrouver les équilibres du « carré magique »</a:t>
            </a:r>
          </a:p>
        </p:txBody>
      </p:sp>
      <p:pic>
        <p:nvPicPr>
          <p:cNvPr id="2" name="Image 1">
            <a:extLst>
              <a:ext uri="{FF2B5EF4-FFF2-40B4-BE49-F238E27FC236}">
                <a16:creationId xmlns:a16="http://schemas.microsoft.com/office/drawing/2014/main" id="{3ED90538-A02C-407A-B7B6-CADAE71DC4F0}"/>
              </a:ext>
            </a:extLst>
          </p:cNvPr>
          <p:cNvPicPr>
            <a:picLocks noChangeAspect="1"/>
          </p:cNvPicPr>
          <p:nvPr/>
        </p:nvPicPr>
        <p:blipFill>
          <a:blip r:embed="rId4"/>
          <a:stretch>
            <a:fillRect/>
          </a:stretch>
        </p:blipFill>
        <p:spPr>
          <a:xfrm>
            <a:off x="6095999" y="2099425"/>
            <a:ext cx="5920083" cy="3837091"/>
          </a:xfrm>
          <a:prstGeom prst="rect">
            <a:avLst/>
          </a:prstGeom>
        </p:spPr>
      </p:pic>
      <p:sp>
        <p:nvSpPr>
          <p:cNvPr id="7" name="ZoneTexte 6">
            <a:extLst>
              <a:ext uri="{FF2B5EF4-FFF2-40B4-BE49-F238E27FC236}">
                <a16:creationId xmlns:a16="http://schemas.microsoft.com/office/drawing/2014/main" id="{5C2E5E1E-C8E0-4502-8488-938BC4B8F6D4}"/>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8" name="ZoneTexte 7">
            <a:extLst>
              <a:ext uri="{FF2B5EF4-FFF2-40B4-BE49-F238E27FC236}">
                <a16:creationId xmlns:a16="http://schemas.microsoft.com/office/drawing/2014/main" id="{28E0D8E8-0623-45AE-95A2-175F098E0109}"/>
              </a:ext>
            </a:extLst>
          </p:cNvPr>
          <p:cNvSpPr txBox="1"/>
          <p:nvPr/>
        </p:nvSpPr>
        <p:spPr>
          <a:xfrm flipH="1">
            <a:off x="10928555"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Tree>
    <p:extLst>
      <p:ext uri="{BB962C8B-B14F-4D97-AF65-F5344CB8AC3E}">
        <p14:creationId xmlns:p14="http://schemas.microsoft.com/office/powerpoint/2010/main" val="185566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80015"/>
            <a:ext cx="10534801" cy="377985"/>
          </a:xfrm>
          <a:prstGeom prst="rect">
            <a:avLst/>
          </a:prstGeom>
        </p:spPr>
      </p:pic>
      <p:pic>
        <p:nvPicPr>
          <p:cNvPr id="18" name="Image 17">
            <a:extLst>
              <a:ext uri="{FF2B5EF4-FFF2-40B4-BE49-F238E27FC236}">
                <a16:creationId xmlns:a16="http://schemas.microsoft.com/office/drawing/2014/main" id="{8A300CC3-5D08-4D64-B207-133DD4A29AB8}"/>
              </a:ext>
            </a:extLst>
          </p:cNvPr>
          <p:cNvPicPr>
            <a:picLocks noChangeAspect="1"/>
          </p:cNvPicPr>
          <p:nvPr/>
        </p:nvPicPr>
        <p:blipFill>
          <a:blip r:embed="rId3"/>
          <a:stretch>
            <a:fillRect/>
          </a:stretch>
        </p:blipFill>
        <p:spPr>
          <a:xfrm>
            <a:off x="5639833" y="1717515"/>
            <a:ext cx="6060159" cy="4611329"/>
          </a:xfrm>
          <a:prstGeom prst="rect">
            <a:avLst/>
          </a:prstGeom>
          <a:ln>
            <a:solidFill>
              <a:schemeClr val="bg1">
                <a:lumMod val="50000"/>
              </a:schemeClr>
            </a:solidFill>
          </a:ln>
        </p:spPr>
      </p:pic>
      <p:pic>
        <p:nvPicPr>
          <p:cNvPr id="22" name="Image 21">
            <a:extLst>
              <a:ext uri="{FF2B5EF4-FFF2-40B4-BE49-F238E27FC236}">
                <a16:creationId xmlns:a16="http://schemas.microsoft.com/office/drawing/2014/main" id="{116E9F72-AC21-4D71-81B3-B4448AD5905A}"/>
              </a:ext>
            </a:extLst>
          </p:cNvPr>
          <p:cNvPicPr>
            <a:picLocks noChangeAspect="1"/>
          </p:cNvPicPr>
          <p:nvPr/>
        </p:nvPicPr>
        <p:blipFill>
          <a:blip r:embed="rId4"/>
          <a:stretch>
            <a:fillRect/>
          </a:stretch>
        </p:blipFill>
        <p:spPr>
          <a:xfrm>
            <a:off x="492008" y="1717515"/>
            <a:ext cx="4762500" cy="4762500"/>
          </a:xfrm>
          <a:prstGeom prst="rect">
            <a:avLst/>
          </a:prstGeom>
        </p:spPr>
      </p:pic>
      <p:sp>
        <p:nvSpPr>
          <p:cNvPr id="23" name="ZoneTexte 22">
            <a:extLst>
              <a:ext uri="{FF2B5EF4-FFF2-40B4-BE49-F238E27FC236}">
                <a16:creationId xmlns:a16="http://schemas.microsoft.com/office/drawing/2014/main" id="{A43590CA-E9DC-48B7-AAB8-390F9E0C5180}"/>
              </a:ext>
            </a:extLst>
          </p:cNvPr>
          <p:cNvSpPr txBox="1"/>
          <p:nvPr/>
        </p:nvSpPr>
        <p:spPr>
          <a:xfrm>
            <a:off x="543430" y="381654"/>
            <a:ext cx="11156562" cy="1200329"/>
          </a:xfrm>
          <a:prstGeom prst="rect">
            <a:avLst/>
          </a:prstGeom>
          <a:noFill/>
        </p:spPr>
        <p:txBody>
          <a:bodyPr wrap="square" rtlCol="0">
            <a:spAutoFit/>
          </a:bodyPr>
          <a:lstStyle/>
          <a:p>
            <a:pPr marL="285750" indent="-285750">
              <a:buFont typeface="Wingdings" panose="05000000000000000000" pitchFamily="2" charset="2"/>
              <a:buChar char="à"/>
            </a:pPr>
            <a:r>
              <a:rPr lang="fr-FR">
                <a:sym typeface="Wingdings" panose="05000000000000000000" pitchFamily="2" charset="2"/>
              </a:rPr>
              <a:t>Un carré qui a plutôt la forme d’un quadrilatère </a:t>
            </a:r>
          </a:p>
          <a:p>
            <a:pPr marL="285750" indent="-285750">
              <a:buFont typeface="Wingdings" panose="05000000000000000000" pitchFamily="2" charset="2"/>
              <a:buChar char="à"/>
            </a:pPr>
            <a:r>
              <a:rPr lang="fr-FR">
                <a:sym typeface="Wingdings" panose="05000000000000000000" pitchFamily="2" charset="2"/>
              </a:rPr>
              <a:t>Plus la surface du quadrilatère s’éloigne de la surface théorique du carré, plus la situation économique se détériore</a:t>
            </a:r>
          </a:p>
          <a:p>
            <a:pPr marL="285750" indent="-285750">
              <a:buFont typeface="Wingdings" panose="05000000000000000000" pitchFamily="2" charset="2"/>
              <a:buChar char="à"/>
            </a:pPr>
            <a:r>
              <a:rPr lang="fr-FR">
                <a:sym typeface="Wingdings" panose="05000000000000000000" pitchFamily="2" charset="2"/>
              </a:rPr>
              <a:t>La déformation du quadrilatère donne une indication de l’efficacité de la politique économique </a:t>
            </a:r>
          </a:p>
          <a:p>
            <a:endParaRPr lang="fr-FR"/>
          </a:p>
        </p:txBody>
      </p:sp>
      <p:sp>
        <p:nvSpPr>
          <p:cNvPr id="7" name="ZoneTexte 6">
            <a:extLst>
              <a:ext uri="{FF2B5EF4-FFF2-40B4-BE49-F238E27FC236}">
                <a16:creationId xmlns:a16="http://schemas.microsoft.com/office/drawing/2014/main" id="{62CABB52-41B3-414C-97A5-82638DCD1CE9}"/>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8" name="ZoneTexte 7">
            <a:extLst>
              <a:ext uri="{FF2B5EF4-FFF2-40B4-BE49-F238E27FC236}">
                <a16:creationId xmlns:a16="http://schemas.microsoft.com/office/drawing/2014/main" id="{90752B16-7642-49F9-B744-A4F92EABD578}"/>
              </a:ext>
            </a:extLst>
          </p:cNvPr>
          <p:cNvSpPr txBox="1"/>
          <p:nvPr/>
        </p:nvSpPr>
        <p:spPr>
          <a:xfrm flipH="1">
            <a:off x="10928555"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Tree>
    <p:extLst>
      <p:ext uri="{BB962C8B-B14F-4D97-AF65-F5344CB8AC3E}">
        <p14:creationId xmlns:p14="http://schemas.microsoft.com/office/powerpoint/2010/main" val="197804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80015"/>
            <a:ext cx="10534801" cy="377985"/>
          </a:xfrm>
          <a:prstGeom prst="rect">
            <a:avLst/>
          </a:prstGeom>
        </p:spPr>
      </p:pic>
      <p:sp>
        <p:nvSpPr>
          <p:cNvPr id="9" name="Titre 3">
            <a:extLst>
              <a:ext uri="{FF2B5EF4-FFF2-40B4-BE49-F238E27FC236}">
                <a16:creationId xmlns:a16="http://schemas.microsoft.com/office/drawing/2014/main" id="{C5327A92-BE24-4C32-B538-FCDA21B047A3}"/>
              </a:ext>
            </a:extLst>
          </p:cNvPr>
          <p:cNvSpPr>
            <a:spLocks noGrp="1"/>
          </p:cNvSpPr>
          <p:nvPr>
            <p:ph type="title"/>
          </p:nvPr>
        </p:nvSpPr>
        <p:spPr>
          <a:xfrm>
            <a:off x="828599" y="138426"/>
            <a:ext cx="10099956" cy="707886"/>
          </a:xfrm>
        </p:spPr>
        <p:txBody>
          <a:bodyPr>
            <a:normAutofit/>
          </a:bodyPr>
          <a:lstStyle/>
          <a:p>
            <a:r>
              <a:rPr lang="fr-FR">
                <a:solidFill>
                  <a:schemeClr val="accent1"/>
                </a:solidFill>
              </a:rPr>
              <a:t>La politique économique conjoncturelle  </a:t>
            </a:r>
          </a:p>
        </p:txBody>
      </p:sp>
      <p:sp>
        <p:nvSpPr>
          <p:cNvPr id="6" name="ZoneTexte 5">
            <a:extLst>
              <a:ext uri="{FF2B5EF4-FFF2-40B4-BE49-F238E27FC236}">
                <a16:creationId xmlns:a16="http://schemas.microsoft.com/office/drawing/2014/main" id="{1E475A45-31F1-4816-BDA8-A40FF0287A75}"/>
              </a:ext>
            </a:extLst>
          </p:cNvPr>
          <p:cNvSpPr txBox="1"/>
          <p:nvPr/>
        </p:nvSpPr>
        <p:spPr>
          <a:xfrm>
            <a:off x="861717" y="996434"/>
            <a:ext cx="4993393" cy="1138773"/>
          </a:xfrm>
          <a:prstGeom prst="rect">
            <a:avLst/>
          </a:prstGeom>
          <a:noFill/>
        </p:spPr>
        <p:txBody>
          <a:bodyPr wrap="square" rtlCol="0">
            <a:spAutoFit/>
          </a:bodyPr>
          <a:lstStyle/>
          <a:p>
            <a:pPr algn="just"/>
            <a:r>
              <a:rPr lang="fr-FR" b="1"/>
              <a:t>Conjoncture</a:t>
            </a:r>
            <a:r>
              <a:rPr lang="fr-FR"/>
              <a:t> : « </a:t>
            </a:r>
            <a:r>
              <a:rPr lang="fr-FR" i="1"/>
              <a:t>ensemble des éléments concourant simultanément à caractériser une situation temporaire donnée </a:t>
            </a:r>
            <a:r>
              <a:rPr lang="fr-FR"/>
              <a:t>» </a:t>
            </a:r>
          </a:p>
          <a:p>
            <a:pPr algn="r"/>
            <a:r>
              <a:rPr lang="fr-FR" sz="1400"/>
              <a:t>Dictionnaire d’économie et de sciences sociales </a:t>
            </a:r>
          </a:p>
        </p:txBody>
      </p:sp>
      <p:grpSp>
        <p:nvGrpSpPr>
          <p:cNvPr id="16" name="Groupe 15">
            <a:extLst>
              <a:ext uri="{FF2B5EF4-FFF2-40B4-BE49-F238E27FC236}">
                <a16:creationId xmlns:a16="http://schemas.microsoft.com/office/drawing/2014/main" id="{EC0FB5E2-3589-4030-9634-09ED7DD1DAEA}"/>
              </a:ext>
            </a:extLst>
          </p:cNvPr>
          <p:cNvGrpSpPr/>
          <p:nvPr/>
        </p:nvGrpSpPr>
        <p:grpSpPr>
          <a:xfrm>
            <a:off x="6095999" y="861024"/>
            <a:ext cx="6052936" cy="5663163"/>
            <a:chOff x="5878577" y="846312"/>
            <a:chExt cx="6052936" cy="5663163"/>
          </a:xfrm>
        </p:grpSpPr>
        <p:pic>
          <p:nvPicPr>
            <p:cNvPr id="15" name="Image 14">
              <a:extLst>
                <a:ext uri="{FF2B5EF4-FFF2-40B4-BE49-F238E27FC236}">
                  <a16:creationId xmlns:a16="http://schemas.microsoft.com/office/drawing/2014/main" id="{2B1198A9-E089-4AD0-85D2-19838F8B05A8}"/>
                </a:ext>
              </a:extLst>
            </p:cNvPr>
            <p:cNvPicPr>
              <a:picLocks noChangeAspect="1"/>
            </p:cNvPicPr>
            <p:nvPr/>
          </p:nvPicPr>
          <p:blipFill>
            <a:blip r:embed="rId3"/>
            <a:stretch>
              <a:fillRect/>
            </a:stretch>
          </p:blipFill>
          <p:spPr>
            <a:xfrm>
              <a:off x="5878577" y="846312"/>
              <a:ext cx="6052936" cy="5663163"/>
            </a:xfrm>
            <a:prstGeom prst="rect">
              <a:avLst/>
            </a:prstGeom>
          </p:spPr>
        </p:pic>
        <p:sp>
          <p:nvSpPr>
            <p:cNvPr id="12" name="ZoneTexte 11">
              <a:extLst>
                <a:ext uri="{FF2B5EF4-FFF2-40B4-BE49-F238E27FC236}">
                  <a16:creationId xmlns:a16="http://schemas.microsoft.com/office/drawing/2014/main" id="{D5D91E76-5FAF-435E-B376-1D7FB190EE43}"/>
                </a:ext>
              </a:extLst>
            </p:cNvPr>
            <p:cNvSpPr txBox="1"/>
            <p:nvPr/>
          </p:nvSpPr>
          <p:spPr>
            <a:xfrm>
              <a:off x="7747426" y="1215682"/>
              <a:ext cx="3790335" cy="523220"/>
            </a:xfrm>
            <a:prstGeom prst="rect">
              <a:avLst/>
            </a:prstGeom>
            <a:noFill/>
          </p:spPr>
          <p:txBody>
            <a:bodyPr wrap="square">
              <a:spAutoFit/>
            </a:bodyPr>
            <a:lstStyle/>
            <a:p>
              <a:r>
                <a:rPr lang="fr-FR" sz="1400">
                  <a:hlinkClick r:id="rId4"/>
                </a:rPr>
                <a:t>https://www.insee.fr/fr/statistiques/2107840</a:t>
              </a:r>
              <a:endParaRPr lang="fr-FR" sz="1400"/>
            </a:p>
            <a:p>
              <a:endParaRPr lang="fr-FR" sz="1400"/>
            </a:p>
          </p:txBody>
        </p:sp>
      </p:grpSp>
      <p:sp>
        <p:nvSpPr>
          <p:cNvPr id="19" name="Flèche : virage 18">
            <a:extLst>
              <a:ext uri="{FF2B5EF4-FFF2-40B4-BE49-F238E27FC236}">
                <a16:creationId xmlns:a16="http://schemas.microsoft.com/office/drawing/2014/main" id="{6269C8F5-4392-45C7-ADE8-A84AF429CF7E}"/>
              </a:ext>
            </a:extLst>
          </p:cNvPr>
          <p:cNvSpPr/>
          <p:nvPr/>
        </p:nvSpPr>
        <p:spPr>
          <a:xfrm flipV="1">
            <a:off x="1166403" y="3455793"/>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ZoneTexte 16">
            <a:extLst>
              <a:ext uri="{FF2B5EF4-FFF2-40B4-BE49-F238E27FC236}">
                <a16:creationId xmlns:a16="http://schemas.microsoft.com/office/drawing/2014/main" id="{3B3325E4-4BB1-4B39-A28D-0A75CCD4383D}"/>
              </a:ext>
            </a:extLst>
          </p:cNvPr>
          <p:cNvSpPr txBox="1"/>
          <p:nvPr/>
        </p:nvSpPr>
        <p:spPr>
          <a:xfrm>
            <a:off x="2155693" y="3516650"/>
            <a:ext cx="3522436" cy="1200329"/>
          </a:xfrm>
          <a:prstGeom prst="rect">
            <a:avLst/>
          </a:prstGeom>
          <a:noFill/>
        </p:spPr>
        <p:txBody>
          <a:bodyPr wrap="square" rtlCol="0">
            <a:spAutoFit/>
          </a:bodyPr>
          <a:lstStyle/>
          <a:p>
            <a:r>
              <a:rPr lang="fr-FR"/>
              <a:t>Evaluée grâce à des </a:t>
            </a:r>
            <a:r>
              <a:rPr lang="fr-FR" b="1"/>
              <a:t>indicateurs conjoncturels </a:t>
            </a:r>
            <a:r>
              <a:rPr lang="fr-FR"/>
              <a:t>: indicateurs susceptibles d’évoluer à </a:t>
            </a:r>
            <a:r>
              <a:rPr lang="fr-FR" u="sng"/>
              <a:t>court terme </a:t>
            </a:r>
          </a:p>
        </p:txBody>
      </p:sp>
      <p:grpSp>
        <p:nvGrpSpPr>
          <p:cNvPr id="23" name="Groupe 22">
            <a:extLst>
              <a:ext uri="{FF2B5EF4-FFF2-40B4-BE49-F238E27FC236}">
                <a16:creationId xmlns:a16="http://schemas.microsoft.com/office/drawing/2014/main" id="{4FF0EC69-4D7C-40A3-9917-B5B12EF3330D}"/>
              </a:ext>
            </a:extLst>
          </p:cNvPr>
          <p:cNvGrpSpPr/>
          <p:nvPr/>
        </p:nvGrpSpPr>
        <p:grpSpPr>
          <a:xfrm>
            <a:off x="800782" y="4795602"/>
            <a:ext cx="5294672" cy="1923972"/>
            <a:chOff x="800782" y="4795602"/>
            <a:chExt cx="5294672" cy="1923972"/>
          </a:xfrm>
        </p:grpSpPr>
        <p:sp>
          <p:nvSpPr>
            <p:cNvPr id="22" name="ZoneTexte 21">
              <a:extLst>
                <a:ext uri="{FF2B5EF4-FFF2-40B4-BE49-F238E27FC236}">
                  <a16:creationId xmlns:a16="http://schemas.microsoft.com/office/drawing/2014/main" id="{3EA01E23-5DEF-42EE-99F4-C21F45E9009F}"/>
                </a:ext>
              </a:extLst>
            </p:cNvPr>
            <p:cNvSpPr txBox="1"/>
            <p:nvPr/>
          </p:nvSpPr>
          <p:spPr>
            <a:xfrm>
              <a:off x="800782" y="4795602"/>
              <a:ext cx="5115262" cy="1169551"/>
            </a:xfrm>
            <a:custGeom>
              <a:avLst/>
              <a:gdLst>
                <a:gd name="connsiteX0" fmla="*/ 0 w 5115262"/>
                <a:gd name="connsiteY0" fmla="*/ 0 h 1169551"/>
                <a:gd name="connsiteX1" fmla="*/ 588255 w 5115262"/>
                <a:gd name="connsiteY1" fmla="*/ 0 h 1169551"/>
                <a:gd name="connsiteX2" fmla="*/ 1074205 w 5115262"/>
                <a:gd name="connsiteY2" fmla="*/ 0 h 1169551"/>
                <a:gd name="connsiteX3" fmla="*/ 1815918 w 5115262"/>
                <a:gd name="connsiteY3" fmla="*/ 0 h 1169551"/>
                <a:gd name="connsiteX4" fmla="*/ 2404173 w 5115262"/>
                <a:gd name="connsiteY4" fmla="*/ 0 h 1169551"/>
                <a:gd name="connsiteX5" fmla="*/ 2992428 w 5115262"/>
                <a:gd name="connsiteY5" fmla="*/ 0 h 1169551"/>
                <a:gd name="connsiteX6" fmla="*/ 3734141 w 5115262"/>
                <a:gd name="connsiteY6" fmla="*/ 0 h 1169551"/>
                <a:gd name="connsiteX7" fmla="*/ 4271244 w 5115262"/>
                <a:gd name="connsiteY7" fmla="*/ 0 h 1169551"/>
                <a:gd name="connsiteX8" fmla="*/ 5115262 w 5115262"/>
                <a:gd name="connsiteY8" fmla="*/ 0 h 1169551"/>
                <a:gd name="connsiteX9" fmla="*/ 5115262 w 5115262"/>
                <a:gd name="connsiteY9" fmla="*/ 608167 h 1169551"/>
                <a:gd name="connsiteX10" fmla="*/ 5115262 w 5115262"/>
                <a:gd name="connsiteY10" fmla="*/ 1169551 h 1169551"/>
                <a:gd name="connsiteX11" fmla="*/ 4475854 w 5115262"/>
                <a:gd name="connsiteY11" fmla="*/ 1169551 h 1169551"/>
                <a:gd name="connsiteX12" fmla="*/ 3887599 w 5115262"/>
                <a:gd name="connsiteY12" fmla="*/ 1169551 h 1169551"/>
                <a:gd name="connsiteX13" fmla="*/ 3145886 w 5115262"/>
                <a:gd name="connsiteY13" fmla="*/ 1169551 h 1169551"/>
                <a:gd name="connsiteX14" fmla="*/ 2404173 w 5115262"/>
                <a:gd name="connsiteY14" fmla="*/ 1169551 h 1169551"/>
                <a:gd name="connsiteX15" fmla="*/ 1867071 w 5115262"/>
                <a:gd name="connsiteY15" fmla="*/ 1169551 h 1169551"/>
                <a:gd name="connsiteX16" fmla="*/ 1227663 w 5115262"/>
                <a:gd name="connsiteY16" fmla="*/ 1169551 h 1169551"/>
                <a:gd name="connsiteX17" fmla="*/ 0 w 5115262"/>
                <a:gd name="connsiteY17" fmla="*/ 1169551 h 1169551"/>
                <a:gd name="connsiteX18" fmla="*/ 0 w 5115262"/>
                <a:gd name="connsiteY18" fmla="*/ 584776 h 1169551"/>
                <a:gd name="connsiteX19" fmla="*/ 0 w 5115262"/>
                <a:gd name="connsiteY19" fmla="*/ 0 h 11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15262" h="1169551" extrusionOk="0">
                  <a:moveTo>
                    <a:pt x="0" y="0"/>
                  </a:moveTo>
                  <a:cubicBezTo>
                    <a:pt x="170371" y="25530"/>
                    <a:pt x="341465" y="-9948"/>
                    <a:pt x="588255" y="0"/>
                  </a:cubicBezTo>
                  <a:cubicBezTo>
                    <a:pt x="835046" y="9948"/>
                    <a:pt x="963143" y="11157"/>
                    <a:pt x="1074205" y="0"/>
                  </a:cubicBezTo>
                  <a:cubicBezTo>
                    <a:pt x="1185267" y="-11157"/>
                    <a:pt x="1480464" y="28763"/>
                    <a:pt x="1815918" y="0"/>
                  </a:cubicBezTo>
                  <a:cubicBezTo>
                    <a:pt x="2151372" y="-28763"/>
                    <a:pt x="2148584" y="12985"/>
                    <a:pt x="2404173" y="0"/>
                  </a:cubicBezTo>
                  <a:cubicBezTo>
                    <a:pt x="2659762" y="-12985"/>
                    <a:pt x="2800528" y="-18846"/>
                    <a:pt x="2992428" y="0"/>
                  </a:cubicBezTo>
                  <a:cubicBezTo>
                    <a:pt x="3184328" y="18846"/>
                    <a:pt x="3404175" y="-23106"/>
                    <a:pt x="3734141" y="0"/>
                  </a:cubicBezTo>
                  <a:cubicBezTo>
                    <a:pt x="4064107" y="23106"/>
                    <a:pt x="4162256" y="-26042"/>
                    <a:pt x="4271244" y="0"/>
                  </a:cubicBezTo>
                  <a:cubicBezTo>
                    <a:pt x="4380232" y="26042"/>
                    <a:pt x="4929587" y="14836"/>
                    <a:pt x="5115262" y="0"/>
                  </a:cubicBezTo>
                  <a:cubicBezTo>
                    <a:pt x="5103125" y="194747"/>
                    <a:pt x="5098478" y="360247"/>
                    <a:pt x="5115262" y="608167"/>
                  </a:cubicBezTo>
                  <a:cubicBezTo>
                    <a:pt x="5132046" y="856087"/>
                    <a:pt x="5107328" y="956536"/>
                    <a:pt x="5115262" y="1169551"/>
                  </a:cubicBezTo>
                  <a:cubicBezTo>
                    <a:pt x="4937311" y="1196915"/>
                    <a:pt x="4691753" y="1148364"/>
                    <a:pt x="4475854" y="1169551"/>
                  </a:cubicBezTo>
                  <a:cubicBezTo>
                    <a:pt x="4259955" y="1190738"/>
                    <a:pt x="4138726" y="1178951"/>
                    <a:pt x="3887599" y="1169551"/>
                  </a:cubicBezTo>
                  <a:cubicBezTo>
                    <a:pt x="3636472" y="1160151"/>
                    <a:pt x="3344609" y="1170818"/>
                    <a:pt x="3145886" y="1169551"/>
                  </a:cubicBezTo>
                  <a:cubicBezTo>
                    <a:pt x="2947163" y="1168284"/>
                    <a:pt x="2756609" y="1145396"/>
                    <a:pt x="2404173" y="1169551"/>
                  </a:cubicBezTo>
                  <a:cubicBezTo>
                    <a:pt x="2051737" y="1193706"/>
                    <a:pt x="2120847" y="1191564"/>
                    <a:pt x="1867071" y="1169551"/>
                  </a:cubicBezTo>
                  <a:cubicBezTo>
                    <a:pt x="1613295" y="1147538"/>
                    <a:pt x="1424355" y="1164491"/>
                    <a:pt x="1227663" y="1169551"/>
                  </a:cubicBezTo>
                  <a:cubicBezTo>
                    <a:pt x="1030971" y="1174611"/>
                    <a:pt x="301632" y="1153841"/>
                    <a:pt x="0" y="1169551"/>
                  </a:cubicBezTo>
                  <a:cubicBezTo>
                    <a:pt x="28361" y="1029465"/>
                    <a:pt x="2680" y="710908"/>
                    <a:pt x="0" y="584776"/>
                  </a:cubicBezTo>
                  <a:cubicBezTo>
                    <a:pt x="-2680" y="458644"/>
                    <a:pt x="-11868" y="146419"/>
                    <a:pt x="0" y="0"/>
                  </a:cubicBezTo>
                  <a:close/>
                </a:path>
              </a:pathLst>
            </a:custGeom>
            <a:noFill/>
            <a:ln w="22225">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fr-FR" sz="1400" b="1" i="0">
                  <a:effectLst/>
                  <a:latin typeface="Merriweather" panose="020B0604020202020204" pitchFamily="2" charset="0"/>
                </a:rPr>
                <a:t>L'inflation bondit à 3,6 % en France</a:t>
              </a:r>
            </a:p>
            <a:p>
              <a:pPr algn="ctr"/>
              <a:r>
                <a:rPr lang="fr-FR" sz="1400" b="0" i="0">
                  <a:effectLst/>
                  <a:latin typeface="Merriweather" panose="020B0604020202020204" pitchFamily="2" charset="0"/>
                </a:rPr>
                <a:t>«</a:t>
              </a:r>
              <a:r>
                <a:rPr lang="fr-FR" sz="1400" b="0" i="1">
                  <a:effectLst/>
                  <a:latin typeface="Merriweather" panose="020B0604020202020204" pitchFamily="2" charset="0"/>
                </a:rPr>
                <a:t> En février, les prix à la consommation ont augmenté de 3,6 % sur douze mois glissants, après 2,9 % en janvier, selon les données publiées ce vendredi par l'Insee. L'institut évalue à 1,9 % la hausse du pouvoir d'achat en 2021. </a:t>
              </a:r>
              <a:r>
                <a:rPr lang="fr-FR" sz="1400" b="0" i="0">
                  <a:effectLst/>
                  <a:latin typeface="Merriweather" panose="020B0604020202020204" pitchFamily="2" charset="0"/>
                </a:rPr>
                <a:t>»</a:t>
              </a:r>
            </a:p>
          </p:txBody>
        </p:sp>
        <p:sp>
          <p:nvSpPr>
            <p:cNvPr id="25" name="ZoneTexte 24">
              <a:extLst>
                <a:ext uri="{FF2B5EF4-FFF2-40B4-BE49-F238E27FC236}">
                  <a16:creationId xmlns:a16="http://schemas.microsoft.com/office/drawing/2014/main" id="{95BDE9F7-2821-44C1-947E-B2180B3F0A65}"/>
                </a:ext>
              </a:extLst>
            </p:cNvPr>
            <p:cNvSpPr txBox="1"/>
            <p:nvPr/>
          </p:nvSpPr>
          <p:spPr>
            <a:xfrm>
              <a:off x="800782" y="5980910"/>
              <a:ext cx="5294672" cy="738664"/>
            </a:xfrm>
            <a:prstGeom prst="rect">
              <a:avLst/>
            </a:prstGeom>
            <a:noFill/>
          </p:spPr>
          <p:txBody>
            <a:bodyPr wrap="square">
              <a:spAutoFit/>
            </a:bodyPr>
            <a:lstStyle/>
            <a:p>
              <a:r>
                <a:rPr lang="fr-FR" sz="1400">
                  <a:hlinkClick r:id="rId5"/>
                </a:rPr>
                <a:t>https://www.lesechos.fr/economie-france/conjoncture/linflation-bondit-a-36-en-france-1389689</a:t>
              </a:r>
              <a:endParaRPr lang="fr-FR" sz="1400"/>
            </a:p>
            <a:p>
              <a:endParaRPr lang="fr-FR" sz="1400"/>
            </a:p>
          </p:txBody>
        </p:sp>
      </p:grpSp>
      <p:sp>
        <p:nvSpPr>
          <p:cNvPr id="26" name="Rectangle : coins arrondis 25">
            <a:extLst>
              <a:ext uri="{FF2B5EF4-FFF2-40B4-BE49-F238E27FC236}">
                <a16:creationId xmlns:a16="http://schemas.microsoft.com/office/drawing/2014/main" id="{6D512B74-4651-4C43-9EC8-C6E86487311D}"/>
              </a:ext>
            </a:extLst>
          </p:cNvPr>
          <p:cNvSpPr/>
          <p:nvPr/>
        </p:nvSpPr>
        <p:spPr>
          <a:xfrm>
            <a:off x="861717" y="2194627"/>
            <a:ext cx="5054327" cy="13097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b="1"/>
              <a:t>Conjoncture économique </a:t>
            </a:r>
            <a:r>
              <a:rPr lang="fr-FR" sz="2000"/>
              <a:t>: situation économique observable, </a:t>
            </a:r>
            <a:r>
              <a:rPr lang="fr-FR" sz="2000" u="sng"/>
              <a:t>à un moment donné</a:t>
            </a:r>
            <a:r>
              <a:rPr lang="fr-FR" sz="2000"/>
              <a:t>, dans un secteur d’activité, une branche, une région, un pays. </a:t>
            </a:r>
            <a:endParaRPr lang="fr-FR" sz="1600"/>
          </a:p>
        </p:txBody>
      </p:sp>
      <p:sp>
        <p:nvSpPr>
          <p:cNvPr id="18" name="ZoneTexte 17">
            <a:extLst>
              <a:ext uri="{FF2B5EF4-FFF2-40B4-BE49-F238E27FC236}">
                <a16:creationId xmlns:a16="http://schemas.microsoft.com/office/drawing/2014/main" id="{B6DA7699-05B6-4C97-AD7D-27E10165C0F2}"/>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Tree>
    <p:extLst>
      <p:ext uri="{BB962C8B-B14F-4D97-AF65-F5344CB8AC3E}">
        <p14:creationId xmlns:p14="http://schemas.microsoft.com/office/powerpoint/2010/main" val="31262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5" name="Titre 3">
            <a:extLst>
              <a:ext uri="{FF2B5EF4-FFF2-40B4-BE49-F238E27FC236}">
                <a16:creationId xmlns:a16="http://schemas.microsoft.com/office/drawing/2014/main" id="{BF4D6BFA-328D-403F-8DAD-420B073EACDD}"/>
              </a:ext>
            </a:extLst>
          </p:cNvPr>
          <p:cNvSpPr>
            <a:spLocks noGrp="1"/>
          </p:cNvSpPr>
          <p:nvPr>
            <p:ph type="title"/>
          </p:nvPr>
        </p:nvSpPr>
        <p:spPr>
          <a:xfrm>
            <a:off x="828597" y="148829"/>
            <a:ext cx="11204741" cy="707886"/>
          </a:xfrm>
        </p:spPr>
        <p:txBody>
          <a:bodyPr>
            <a:noAutofit/>
          </a:bodyPr>
          <a:lstStyle/>
          <a:p>
            <a:r>
              <a:rPr lang="fr-FR" sz="4000">
                <a:solidFill>
                  <a:schemeClr val="accent1"/>
                </a:solidFill>
              </a:rPr>
              <a:t>Deux types de politique économique conjoncturelle  </a:t>
            </a:r>
          </a:p>
        </p:txBody>
      </p:sp>
      <p:pic>
        <p:nvPicPr>
          <p:cNvPr id="3" name="Image 2">
            <a:extLst>
              <a:ext uri="{FF2B5EF4-FFF2-40B4-BE49-F238E27FC236}">
                <a16:creationId xmlns:a16="http://schemas.microsoft.com/office/drawing/2014/main" id="{3AB84776-16AF-43F7-9E9C-7315A785E490}"/>
              </a:ext>
            </a:extLst>
          </p:cNvPr>
          <p:cNvPicPr>
            <a:picLocks noChangeAspect="1"/>
          </p:cNvPicPr>
          <p:nvPr/>
        </p:nvPicPr>
        <p:blipFill>
          <a:blip r:embed="rId4"/>
          <a:stretch>
            <a:fillRect/>
          </a:stretch>
        </p:blipFill>
        <p:spPr>
          <a:xfrm>
            <a:off x="1504337" y="1669037"/>
            <a:ext cx="3554361" cy="1999328"/>
          </a:xfrm>
          <a:prstGeom prst="rect">
            <a:avLst/>
          </a:prstGeom>
        </p:spPr>
      </p:pic>
      <p:sp>
        <p:nvSpPr>
          <p:cNvPr id="4" name="ZoneTexte 3">
            <a:extLst>
              <a:ext uri="{FF2B5EF4-FFF2-40B4-BE49-F238E27FC236}">
                <a16:creationId xmlns:a16="http://schemas.microsoft.com/office/drawing/2014/main" id="{4414EC5B-40AF-4949-BC7F-E889DA2D17D0}"/>
              </a:ext>
            </a:extLst>
          </p:cNvPr>
          <p:cNvSpPr txBox="1"/>
          <p:nvPr/>
        </p:nvSpPr>
        <p:spPr>
          <a:xfrm>
            <a:off x="1504337" y="1005544"/>
            <a:ext cx="3711772" cy="400110"/>
          </a:xfrm>
          <a:prstGeom prst="rect">
            <a:avLst/>
          </a:prstGeom>
          <a:solidFill>
            <a:schemeClr val="accent5">
              <a:lumMod val="60000"/>
              <a:lumOff val="40000"/>
            </a:schemeClr>
          </a:solidFill>
        </p:spPr>
        <p:txBody>
          <a:bodyPr wrap="square" rtlCol="0">
            <a:spAutoFit/>
          </a:bodyPr>
          <a:lstStyle/>
          <a:p>
            <a:pPr algn="ctr"/>
            <a:r>
              <a:rPr lang="fr-FR" sz="2000"/>
              <a:t>La politique budgétaire </a:t>
            </a:r>
          </a:p>
        </p:txBody>
      </p:sp>
      <p:sp>
        <p:nvSpPr>
          <p:cNvPr id="9" name="ZoneTexte 8">
            <a:extLst>
              <a:ext uri="{FF2B5EF4-FFF2-40B4-BE49-F238E27FC236}">
                <a16:creationId xmlns:a16="http://schemas.microsoft.com/office/drawing/2014/main" id="{4C8EC759-FA55-4F61-B82E-900CA815EE8D}"/>
              </a:ext>
            </a:extLst>
          </p:cNvPr>
          <p:cNvSpPr txBox="1"/>
          <p:nvPr/>
        </p:nvSpPr>
        <p:spPr>
          <a:xfrm>
            <a:off x="6975893" y="1034846"/>
            <a:ext cx="3711772" cy="400110"/>
          </a:xfrm>
          <a:prstGeom prst="rect">
            <a:avLst/>
          </a:prstGeom>
          <a:solidFill>
            <a:srgbClr val="7030A0">
              <a:alpha val="83000"/>
            </a:srgbClr>
          </a:solidFill>
        </p:spPr>
        <p:txBody>
          <a:bodyPr wrap="square" rtlCol="0">
            <a:spAutoFit/>
          </a:bodyPr>
          <a:lstStyle/>
          <a:p>
            <a:pPr algn="ctr"/>
            <a:r>
              <a:rPr lang="fr-FR" sz="2000"/>
              <a:t>La politique monétaire </a:t>
            </a:r>
            <a:r>
              <a:rPr lang="fr-FR" sz="2000" baseline="30000"/>
              <a:t>(1) </a:t>
            </a:r>
          </a:p>
        </p:txBody>
      </p:sp>
      <p:pic>
        <p:nvPicPr>
          <p:cNvPr id="7" name="Image 6">
            <a:extLst>
              <a:ext uri="{FF2B5EF4-FFF2-40B4-BE49-F238E27FC236}">
                <a16:creationId xmlns:a16="http://schemas.microsoft.com/office/drawing/2014/main" id="{26B8FE4E-A0CD-45F3-A6B0-A922DBD5C3B4}"/>
              </a:ext>
            </a:extLst>
          </p:cNvPr>
          <p:cNvPicPr>
            <a:picLocks noChangeAspect="1"/>
          </p:cNvPicPr>
          <p:nvPr/>
        </p:nvPicPr>
        <p:blipFill>
          <a:blip r:embed="rId5"/>
          <a:stretch>
            <a:fillRect/>
          </a:stretch>
        </p:blipFill>
        <p:spPr>
          <a:xfrm>
            <a:off x="6967824" y="1611861"/>
            <a:ext cx="3711772" cy="2097958"/>
          </a:xfrm>
          <a:prstGeom prst="rect">
            <a:avLst/>
          </a:prstGeom>
        </p:spPr>
      </p:pic>
      <p:sp>
        <p:nvSpPr>
          <p:cNvPr id="10" name="ZoneTexte 9">
            <a:extLst>
              <a:ext uri="{FF2B5EF4-FFF2-40B4-BE49-F238E27FC236}">
                <a16:creationId xmlns:a16="http://schemas.microsoft.com/office/drawing/2014/main" id="{DA62B75F-3576-40BE-98F2-C86B6AFD88FF}"/>
              </a:ext>
            </a:extLst>
          </p:cNvPr>
          <p:cNvSpPr txBox="1"/>
          <p:nvPr/>
        </p:nvSpPr>
        <p:spPr>
          <a:xfrm>
            <a:off x="6096000" y="3793706"/>
            <a:ext cx="5687961" cy="2031325"/>
          </a:xfrm>
          <a:prstGeom prst="rect">
            <a:avLst/>
          </a:prstGeom>
          <a:noFill/>
        </p:spPr>
        <p:txBody>
          <a:bodyPr wrap="square" rtlCol="0">
            <a:spAutoFit/>
          </a:bodyPr>
          <a:lstStyle/>
          <a:p>
            <a:pPr marL="285750" indent="-285750" algn="just">
              <a:buFont typeface="Wingdings" panose="05000000000000000000" pitchFamily="2" charset="2"/>
              <a:buChar char="§"/>
            </a:pPr>
            <a:r>
              <a:rPr lang="fr-FR"/>
              <a:t>Outil : la monnaie (l’euro)</a:t>
            </a:r>
          </a:p>
          <a:p>
            <a:pPr marL="285750" indent="-285750" algn="just">
              <a:buFont typeface="Wingdings" panose="05000000000000000000" pitchFamily="2" charset="2"/>
              <a:buChar char="§"/>
            </a:pPr>
            <a:r>
              <a:rPr lang="fr-FR"/>
              <a:t>Réguler la quantité de monnaie en circulation dans l’économie en agissant sur les taux d’intérêt</a:t>
            </a:r>
          </a:p>
          <a:p>
            <a:pPr marL="285750" indent="-285750" algn="just">
              <a:buFont typeface="Wingdings" panose="05000000000000000000" pitchFamily="2" charset="2"/>
              <a:buChar char="§"/>
            </a:pPr>
            <a:r>
              <a:rPr lang="fr-FR"/>
              <a:t>Politique monétaire </a:t>
            </a:r>
            <a:r>
              <a:rPr lang="fr-FR" u="sng"/>
              <a:t>restrictive</a:t>
            </a:r>
            <a:r>
              <a:rPr lang="fr-FR"/>
              <a:t> : baisse de la quantité de monnaie en circulation pour limiter l’inflation </a:t>
            </a:r>
          </a:p>
          <a:p>
            <a:pPr marL="285750" indent="-285750" algn="just">
              <a:buFont typeface="Wingdings" panose="05000000000000000000" pitchFamily="2" charset="2"/>
              <a:buChar char="§"/>
            </a:pPr>
            <a:r>
              <a:rPr lang="fr-FR"/>
              <a:t>Politique monétaire </a:t>
            </a:r>
            <a:r>
              <a:rPr lang="fr-FR" u="sng"/>
              <a:t>expansionniste</a:t>
            </a:r>
            <a:r>
              <a:rPr lang="fr-FR"/>
              <a:t> : augmentation de la quantité en circulation pour soutenir la croissance </a:t>
            </a:r>
          </a:p>
        </p:txBody>
      </p:sp>
      <p:sp>
        <p:nvSpPr>
          <p:cNvPr id="12" name="ZoneTexte 11">
            <a:extLst>
              <a:ext uri="{FF2B5EF4-FFF2-40B4-BE49-F238E27FC236}">
                <a16:creationId xmlns:a16="http://schemas.microsoft.com/office/drawing/2014/main" id="{115C774E-0153-4075-B006-E705453F1975}"/>
              </a:ext>
            </a:extLst>
          </p:cNvPr>
          <p:cNvSpPr txBox="1"/>
          <p:nvPr/>
        </p:nvSpPr>
        <p:spPr>
          <a:xfrm>
            <a:off x="1041595" y="3821131"/>
            <a:ext cx="4637256" cy="2031325"/>
          </a:xfrm>
          <a:prstGeom prst="rect">
            <a:avLst/>
          </a:prstGeom>
          <a:noFill/>
        </p:spPr>
        <p:txBody>
          <a:bodyPr wrap="square" rtlCol="0">
            <a:spAutoFit/>
          </a:bodyPr>
          <a:lstStyle/>
          <a:p>
            <a:pPr marL="285750" indent="-285750" algn="just">
              <a:buFont typeface="Wingdings" panose="05000000000000000000" pitchFamily="2" charset="2"/>
              <a:buChar char="§"/>
            </a:pPr>
            <a:r>
              <a:rPr lang="fr-FR"/>
              <a:t>Outil : le budget de l’Etat (loi de finances)</a:t>
            </a:r>
          </a:p>
          <a:p>
            <a:pPr marL="285750" indent="-285750" algn="just">
              <a:buFont typeface="Wingdings" panose="05000000000000000000" pitchFamily="2" charset="2"/>
              <a:buChar char="§"/>
            </a:pPr>
            <a:r>
              <a:rPr lang="fr-FR"/>
              <a:t>Définir le niveau de dépenses nécessaire à la réalisation des objectifs de court terme </a:t>
            </a:r>
          </a:p>
          <a:p>
            <a:pPr marL="285750" indent="-285750" algn="just">
              <a:buFont typeface="Wingdings" panose="05000000000000000000" pitchFamily="2" charset="2"/>
              <a:buChar char="§"/>
            </a:pPr>
            <a:r>
              <a:rPr lang="fr-FR"/>
              <a:t>Définir le niveau de recettes destinées à financer ces dépenses </a:t>
            </a:r>
          </a:p>
          <a:p>
            <a:pPr marL="285750" indent="-285750" algn="just">
              <a:buFont typeface="Wingdings" panose="05000000000000000000" pitchFamily="2" charset="2"/>
              <a:buChar char="§"/>
            </a:pPr>
            <a:r>
              <a:rPr lang="fr-FR"/>
              <a:t>Dépenses &gt; recettes : </a:t>
            </a:r>
            <a:r>
              <a:rPr lang="fr-FR" u="sng"/>
              <a:t>déficit</a:t>
            </a:r>
            <a:r>
              <a:rPr lang="fr-FR"/>
              <a:t> budgétaire</a:t>
            </a:r>
          </a:p>
          <a:p>
            <a:pPr marL="285750" indent="-285750" algn="just">
              <a:buFont typeface="Wingdings" panose="05000000000000000000" pitchFamily="2" charset="2"/>
              <a:buChar char="§"/>
            </a:pPr>
            <a:r>
              <a:rPr lang="fr-FR"/>
              <a:t>Dépenses &lt; recettes : </a:t>
            </a:r>
            <a:r>
              <a:rPr lang="fr-FR" u="sng"/>
              <a:t>excédent</a:t>
            </a:r>
            <a:r>
              <a:rPr lang="fr-FR"/>
              <a:t> budgétaire</a:t>
            </a:r>
          </a:p>
        </p:txBody>
      </p:sp>
      <p:sp>
        <p:nvSpPr>
          <p:cNvPr id="11" name="ZoneTexte 10">
            <a:extLst>
              <a:ext uri="{FF2B5EF4-FFF2-40B4-BE49-F238E27FC236}">
                <a16:creationId xmlns:a16="http://schemas.microsoft.com/office/drawing/2014/main" id="{87BABED9-8ACE-4470-B473-11F1CA679651}"/>
              </a:ext>
            </a:extLst>
          </p:cNvPr>
          <p:cNvSpPr txBox="1"/>
          <p:nvPr/>
        </p:nvSpPr>
        <p:spPr>
          <a:xfrm>
            <a:off x="6430968" y="5908918"/>
            <a:ext cx="5338916" cy="523220"/>
          </a:xfrm>
          <a:prstGeom prst="rect">
            <a:avLst/>
          </a:prstGeom>
          <a:noFill/>
        </p:spPr>
        <p:txBody>
          <a:bodyPr wrap="square" rtlCol="0">
            <a:spAutoFit/>
          </a:bodyPr>
          <a:lstStyle/>
          <a:p>
            <a:r>
              <a:rPr lang="fr-FR" baseline="30000"/>
              <a:t>(1) </a:t>
            </a:r>
            <a:r>
              <a:rPr lang="fr-FR" sz="1400"/>
              <a:t>Politique monétaire commune à l’UE depuis l’entrée en vigueur de l’euro (Banque Centrale Européenne, BCE)</a:t>
            </a:r>
            <a:endParaRPr lang="fr-FR"/>
          </a:p>
        </p:txBody>
      </p:sp>
      <p:sp>
        <p:nvSpPr>
          <p:cNvPr id="13" name="ZoneTexte 12">
            <a:extLst>
              <a:ext uri="{FF2B5EF4-FFF2-40B4-BE49-F238E27FC236}">
                <a16:creationId xmlns:a16="http://schemas.microsoft.com/office/drawing/2014/main" id="{E369A33C-89A0-4FAE-8A63-144C4185A163}"/>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14" name="ZoneTexte 13">
            <a:extLst>
              <a:ext uri="{FF2B5EF4-FFF2-40B4-BE49-F238E27FC236}">
                <a16:creationId xmlns:a16="http://schemas.microsoft.com/office/drawing/2014/main" id="{6EEA7A6F-89C4-444B-8127-A90547F8AC9E}"/>
              </a:ext>
            </a:extLst>
          </p:cNvPr>
          <p:cNvSpPr txBox="1"/>
          <p:nvPr/>
        </p:nvSpPr>
        <p:spPr>
          <a:xfrm>
            <a:off x="1257301" y="5985862"/>
            <a:ext cx="4637256" cy="369332"/>
          </a:xfrm>
          <a:prstGeom prst="rect">
            <a:avLst/>
          </a:prstGeom>
          <a:noFill/>
        </p:spPr>
        <p:txBody>
          <a:bodyPr wrap="square">
            <a:spAutoFit/>
          </a:bodyPr>
          <a:lstStyle/>
          <a:p>
            <a:r>
              <a:rPr lang="fr-FR">
                <a:hlinkClick r:id="rId6"/>
              </a:rPr>
              <a:t>https://www.citeco.fr/la-politique--monetaire</a:t>
            </a:r>
            <a:endParaRPr lang="fr-FR"/>
          </a:p>
        </p:txBody>
      </p:sp>
    </p:spTree>
    <p:extLst>
      <p:ext uri="{BB962C8B-B14F-4D97-AF65-F5344CB8AC3E}">
        <p14:creationId xmlns:p14="http://schemas.microsoft.com/office/powerpoint/2010/main" val="211851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F4A2E-613B-42E4-A996-6682792B0D3D}"/>
              </a:ext>
            </a:extLst>
          </p:cNvPr>
          <p:cNvSpPr>
            <a:spLocks noGrp="1"/>
          </p:cNvSpPr>
          <p:nvPr>
            <p:ph type="title"/>
          </p:nvPr>
        </p:nvSpPr>
        <p:spPr>
          <a:xfrm>
            <a:off x="838199" y="129150"/>
            <a:ext cx="10699562" cy="696759"/>
          </a:xfrm>
        </p:spPr>
        <p:txBody>
          <a:bodyPr>
            <a:normAutofit/>
          </a:bodyPr>
          <a:lstStyle/>
          <a:p>
            <a:r>
              <a:rPr lang="fr-FR">
                <a:solidFill>
                  <a:schemeClr val="accent1"/>
                </a:solidFill>
              </a:rPr>
              <a:t>France : les choix budgétaires pour 2022</a:t>
            </a:r>
          </a:p>
        </p:txBody>
      </p:sp>
      <p:pic>
        <p:nvPicPr>
          <p:cNvPr id="3" name="Image 2">
            <a:extLst>
              <a:ext uri="{FF2B5EF4-FFF2-40B4-BE49-F238E27FC236}">
                <a16:creationId xmlns:a16="http://schemas.microsoft.com/office/drawing/2014/main" id="{99341889-A65D-4537-8518-5B07D54A6384}"/>
              </a:ext>
            </a:extLst>
          </p:cNvPr>
          <p:cNvPicPr>
            <a:picLocks noChangeAspect="1"/>
          </p:cNvPicPr>
          <p:nvPr/>
        </p:nvPicPr>
        <p:blipFill>
          <a:blip r:embed="rId3"/>
          <a:stretch>
            <a:fillRect/>
          </a:stretch>
        </p:blipFill>
        <p:spPr>
          <a:xfrm>
            <a:off x="1019097" y="825909"/>
            <a:ext cx="5577350" cy="3133940"/>
          </a:xfrm>
          <a:prstGeom prst="rect">
            <a:avLst/>
          </a:prstGeom>
        </p:spPr>
      </p:pic>
      <p:sp>
        <p:nvSpPr>
          <p:cNvPr id="5" name="ZoneTexte 4">
            <a:extLst>
              <a:ext uri="{FF2B5EF4-FFF2-40B4-BE49-F238E27FC236}">
                <a16:creationId xmlns:a16="http://schemas.microsoft.com/office/drawing/2014/main" id="{808420D4-7211-49E6-9083-A9BAFE18E623}"/>
              </a:ext>
            </a:extLst>
          </p:cNvPr>
          <p:cNvSpPr txBox="1"/>
          <p:nvPr/>
        </p:nvSpPr>
        <p:spPr>
          <a:xfrm>
            <a:off x="6990734" y="5090833"/>
            <a:ext cx="4734304" cy="954107"/>
          </a:xfrm>
          <a:prstGeom prst="rect">
            <a:avLst/>
          </a:prstGeom>
          <a:noFill/>
        </p:spPr>
        <p:txBody>
          <a:bodyPr wrap="square">
            <a:spAutoFit/>
          </a:bodyPr>
          <a:lstStyle/>
          <a:p>
            <a:r>
              <a:rPr lang="fr-FR" sz="1400">
                <a:hlinkClick r:id="rId4"/>
              </a:rPr>
              <a:t>https://www.lesechos.fr/economie-france/budget-fiscalite/impots-croissance-dette-le-budget-2022-en-10-chiffres-cles-1348648</a:t>
            </a:r>
            <a:endParaRPr lang="fr-FR" sz="1400"/>
          </a:p>
          <a:p>
            <a:endParaRPr lang="fr-FR" sz="1400"/>
          </a:p>
        </p:txBody>
      </p:sp>
      <p:pic>
        <p:nvPicPr>
          <p:cNvPr id="7" name="Image 6">
            <a:extLst>
              <a:ext uri="{FF2B5EF4-FFF2-40B4-BE49-F238E27FC236}">
                <a16:creationId xmlns:a16="http://schemas.microsoft.com/office/drawing/2014/main" id="{18786A0F-21D3-49AC-A0D5-F516E63F642A}"/>
              </a:ext>
            </a:extLst>
          </p:cNvPr>
          <p:cNvPicPr>
            <a:picLocks noChangeAspect="1"/>
          </p:cNvPicPr>
          <p:nvPr/>
        </p:nvPicPr>
        <p:blipFill>
          <a:blip r:embed="rId5"/>
          <a:stretch>
            <a:fillRect/>
          </a:stretch>
        </p:blipFill>
        <p:spPr>
          <a:xfrm>
            <a:off x="828599" y="6480015"/>
            <a:ext cx="10534801" cy="377985"/>
          </a:xfrm>
          <a:prstGeom prst="rect">
            <a:avLst/>
          </a:prstGeom>
        </p:spPr>
      </p:pic>
      <p:sp>
        <p:nvSpPr>
          <p:cNvPr id="8" name="ZoneTexte 7">
            <a:extLst>
              <a:ext uri="{FF2B5EF4-FFF2-40B4-BE49-F238E27FC236}">
                <a16:creationId xmlns:a16="http://schemas.microsoft.com/office/drawing/2014/main" id="{8164CFF0-30D0-427C-89C8-1F19C60E5359}"/>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10" name="ZoneTexte 9">
            <a:extLst>
              <a:ext uri="{FF2B5EF4-FFF2-40B4-BE49-F238E27FC236}">
                <a16:creationId xmlns:a16="http://schemas.microsoft.com/office/drawing/2014/main" id="{7AE2A438-9D5B-4997-9CAE-EA0C44D0DFE4}"/>
              </a:ext>
            </a:extLst>
          </p:cNvPr>
          <p:cNvSpPr txBox="1"/>
          <p:nvPr/>
        </p:nvSpPr>
        <p:spPr>
          <a:xfrm>
            <a:off x="6990733" y="731307"/>
            <a:ext cx="4734306" cy="4524315"/>
          </a:xfrm>
          <a:prstGeom prst="rect">
            <a:avLst/>
          </a:prstGeom>
          <a:noFill/>
        </p:spPr>
        <p:txBody>
          <a:bodyPr wrap="square" rtlCol="0">
            <a:spAutoFit/>
          </a:bodyPr>
          <a:lstStyle/>
          <a:p>
            <a:pPr marL="285750" indent="-285750">
              <a:buFont typeface="Wingdings" panose="05000000000000000000" pitchFamily="2" charset="2"/>
              <a:buChar char="§"/>
            </a:pPr>
            <a:r>
              <a:rPr lang="fr-FR"/>
              <a:t>Budget de relance et d’investissement : « </a:t>
            </a:r>
            <a:r>
              <a:rPr lang="fr-FR" i="1"/>
              <a:t>l</a:t>
            </a:r>
            <a:r>
              <a:rPr lang="fr-FR" b="0" i="1">
                <a:solidFill>
                  <a:srgbClr val="222222"/>
                </a:solidFill>
                <a:effectLst/>
                <a:latin typeface="Marianne"/>
              </a:rPr>
              <a:t>a loi de finances pour 2022 table sur la dépense et l'investissement pour favoriser la croissance économique </a:t>
            </a:r>
            <a:r>
              <a:rPr lang="fr-FR" b="0" i="0">
                <a:solidFill>
                  <a:srgbClr val="222222"/>
                </a:solidFill>
                <a:effectLst/>
                <a:latin typeface="Marianne"/>
              </a:rPr>
              <a:t>»</a:t>
            </a:r>
            <a:endParaRPr lang="fr-FR"/>
          </a:p>
          <a:p>
            <a:pPr marL="285750" indent="-285750">
              <a:buFont typeface="Wingdings" panose="05000000000000000000" pitchFamily="2" charset="2"/>
              <a:buChar char="§"/>
            </a:pPr>
            <a:r>
              <a:rPr lang="fr-FR"/>
              <a:t>Budget déficitaire </a:t>
            </a:r>
          </a:p>
          <a:p>
            <a:pPr marL="285750" indent="-285750">
              <a:buFont typeface="Wingdings" panose="05000000000000000000" pitchFamily="2" charset="2"/>
              <a:buChar char="§"/>
            </a:pPr>
            <a:r>
              <a:rPr lang="fr-FR"/>
              <a:t>Déficit public en baisse à 4,8 % du PIB (8,4 % en 2021 et 9,1% en 2020) </a:t>
            </a:r>
          </a:p>
          <a:p>
            <a:pPr marL="285750" indent="-285750">
              <a:buFont typeface="Wingdings" panose="05000000000000000000" pitchFamily="2" charset="2"/>
              <a:buChar char="§"/>
            </a:pPr>
            <a:r>
              <a:rPr lang="fr-FR"/>
              <a:t>Prévision de croissance de 4% </a:t>
            </a:r>
          </a:p>
          <a:p>
            <a:pPr marL="285750" indent="-285750">
              <a:buFont typeface="Wingdings" panose="05000000000000000000" pitchFamily="2" charset="2"/>
              <a:buChar char="§"/>
            </a:pPr>
            <a:r>
              <a:rPr lang="fr-FR"/>
              <a:t>Taux de prélèvements obligatoires stable à 43,5% du PIB (impôt sur les sociétés 25%)</a:t>
            </a:r>
          </a:p>
          <a:p>
            <a:pPr marL="285750" indent="-285750">
              <a:buFont typeface="Wingdings" panose="05000000000000000000" pitchFamily="2" charset="2"/>
              <a:buChar char="§"/>
            </a:pPr>
            <a:r>
              <a:rPr lang="fr-FR"/>
              <a:t>Budget en hausse pour la défense, la culture, l’éducation, la justice, la transition écologique</a:t>
            </a:r>
          </a:p>
          <a:p>
            <a:pPr marL="285750" indent="-285750">
              <a:buFont typeface="Wingdings" panose="05000000000000000000" pitchFamily="2" charset="2"/>
              <a:buChar char="§"/>
            </a:pPr>
            <a:r>
              <a:rPr lang="fr-FR"/>
              <a:t>Bouclier tarifaire pour contenir la hausse du prix du gaz et de l’électricité : coût estimé 5,9 mds €</a:t>
            </a:r>
          </a:p>
          <a:p>
            <a:pPr marL="285750" indent="-285750">
              <a:buFont typeface="Wingdings" panose="05000000000000000000" pitchFamily="2" charset="2"/>
              <a:buChar char="§"/>
            </a:pPr>
            <a:endParaRPr lang="fr-FR"/>
          </a:p>
        </p:txBody>
      </p:sp>
      <p:sp>
        <p:nvSpPr>
          <p:cNvPr id="12" name="ZoneTexte 11">
            <a:extLst>
              <a:ext uri="{FF2B5EF4-FFF2-40B4-BE49-F238E27FC236}">
                <a16:creationId xmlns:a16="http://schemas.microsoft.com/office/drawing/2014/main" id="{440A53B8-8E5F-4DB9-BC5C-D2B83A06ADFA}"/>
              </a:ext>
            </a:extLst>
          </p:cNvPr>
          <p:cNvSpPr txBox="1"/>
          <p:nvPr/>
        </p:nvSpPr>
        <p:spPr>
          <a:xfrm>
            <a:off x="6990733" y="5848774"/>
            <a:ext cx="4734305" cy="738664"/>
          </a:xfrm>
          <a:prstGeom prst="rect">
            <a:avLst/>
          </a:prstGeom>
          <a:noFill/>
        </p:spPr>
        <p:txBody>
          <a:bodyPr wrap="square">
            <a:spAutoFit/>
          </a:bodyPr>
          <a:lstStyle/>
          <a:p>
            <a:r>
              <a:rPr lang="fr-FR" sz="1400">
                <a:hlinkClick r:id="rId6"/>
              </a:rPr>
              <a:t>https://www.vie-publique.fr/loi/281557-loi-de-finances-pour-2022-budget-2022</a:t>
            </a:r>
            <a:endParaRPr lang="fr-FR" sz="1400"/>
          </a:p>
          <a:p>
            <a:endParaRPr lang="fr-FR" sz="1400"/>
          </a:p>
        </p:txBody>
      </p:sp>
      <p:sp>
        <p:nvSpPr>
          <p:cNvPr id="14" name="ZoneTexte 13">
            <a:extLst>
              <a:ext uri="{FF2B5EF4-FFF2-40B4-BE49-F238E27FC236}">
                <a16:creationId xmlns:a16="http://schemas.microsoft.com/office/drawing/2014/main" id="{957ED74B-5417-4A2F-9BEA-638712107EE1}"/>
              </a:ext>
            </a:extLst>
          </p:cNvPr>
          <p:cNvSpPr txBox="1"/>
          <p:nvPr/>
        </p:nvSpPr>
        <p:spPr>
          <a:xfrm>
            <a:off x="1019097" y="4179555"/>
            <a:ext cx="5577350" cy="1815882"/>
          </a:xfrm>
          <a:custGeom>
            <a:avLst/>
            <a:gdLst>
              <a:gd name="connsiteX0" fmla="*/ 0 w 5577350"/>
              <a:gd name="connsiteY0" fmla="*/ 0 h 1815882"/>
              <a:gd name="connsiteX1" fmla="*/ 641395 w 5577350"/>
              <a:gd name="connsiteY1" fmla="*/ 0 h 1815882"/>
              <a:gd name="connsiteX2" fmla="*/ 1171244 w 5577350"/>
              <a:gd name="connsiteY2" fmla="*/ 0 h 1815882"/>
              <a:gd name="connsiteX3" fmla="*/ 1979959 w 5577350"/>
              <a:gd name="connsiteY3" fmla="*/ 0 h 1815882"/>
              <a:gd name="connsiteX4" fmla="*/ 2621355 w 5577350"/>
              <a:gd name="connsiteY4" fmla="*/ 0 h 1815882"/>
              <a:gd name="connsiteX5" fmla="*/ 3262750 w 5577350"/>
              <a:gd name="connsiteY5" fmla="*/ 0 h 1815882"/>
              <a:gd name="connsiteX6" fmla="*/ 4071466 w 5577350"/>
              <a:gd name="connsiteY6" fmla="*/ 0 h 1815882"/>
              <a:gd name="connsiteX7" fmla="*/ 4657087 w 5577350"/>
              <a:gd name="connsiteY7" fmla="*/ 0 h 1815882"/>
              <a:gd name="connsiteX8" fmla="*/ 5577350 w 5577350"/>
              <a:gd name="connsiteY8" fmla="*/ 0 h 1815882"/>
              <a:gd name="connsiteX9" fmla="*/ 5577350 w 5577350"/>
              <a:gd name="connsiteY9" fmla="*/ 641612 h 1815882"/>
              <a:gd name="connsiteX10" fmla="*/ 5577350 w 5577350"/>
              <a:gd name="connsiteY10" fmla="*/ 1210588 h 1815882"/>
              <a:gd name="connsiteX11" fmla="*/ 5577350 w 5577350"/>
              <a:gd name="connsiteY11" fmla="*/ 1815882 h 1815882"/>
              <a:gd name="connsiteX12" fmla="*/ 4824408 w 5577350"/>
              <a:gd name="connsiteY12" fmla="*/ 1815882 h 1815882"/>
              <a:gd name="connsiteX13" fmla="*/ 4015692 w 5577350"/>
              <a:gd name="connsiteY13" fmla="*/ 1815882 h 1815882"/>
              <a:gd name="connsiteX14" fmla="*/ 3206976 w 5577350"/>
              <a:gd name="connsiteY14" fmla="*/ 1815882 h 1815882"/>
              <a:gd name="connsiteX15" fmla="*/ 2621355 w 5577350"/>
              <a:gd name="connsiteY15" fmla="*/ 1815882 h 1815882"/>
              <a:gd name="connsiteX16" fmla="*/ 1924186 w 5577350"/>
              <a:gd name="connsiteY16" fmla="*/ 1815882 h 1815882"/>
              <a:gd name="connsiteX17" fmla="*/ 1115470 w 5577350"/>
              <a:gd name="connsiteY17" fmla="*/ 1815882 h 1815882"/>
              <a:gd name="connsiteX18" fmla="*/ 0 w 5577350"/>
              <a:gd name="connsiteY18" fmla="*/ 1815882 h 1815882"/>
              <a:gd name="connsiteX19" fmla="*/ 0 w 5577350"/>
              <a:gd name="connsiteY19" fmla="*/ 1265064 h 1815882"/>
              <a:gd name="connsiteX20" fmla="*/ 0 w 5577350"/>
              <a:gd name="connsiteY20" fmla="*/ 696088 h 1815882"/>
              <a:gd name="connsiteX21" fmla="*/ 0 w 5577350"/>
              <a:gd name="connsiteY21" fmla="*/ 0 h 181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77350" h="1815882" extrusionOk="0">
                <a:moveTo>
                  <a:pt x="0" y="0"/>
                </a:moveTo>
                <a:cubicBezTo>
                  <a:pt x="228886" y="-27334"/>
                  <a:pt x="418715" y="-14833"/>
                  <a:pt x="641395" y="0"/>
                </a:cubicBezTo>
                <a:cubicBezTo>
                  <a:pt x="864076" y="14833"/>
                  <a:pt x="1037887" y="-24254"/>
                  <a:pt x="1171244" y="0"/>
                </a:cubicBezTo>
                <a:cubicBezTo>
                  <a:pt x="1304601" y="24254"/>
                  <a:pt x="1629812" y="15287"/>
                  <a:pt x="1979959" y="0"/>
                </a:cubicBezTo>
                <a:cubicBezTo>
                  <a:pt x="2330106" y="-15287"/>
                  <a:pt x="2339530" y="10570"/>
                  <a:pt x="2621355" y="0"/>
                </a:cubicBezTo>
                <a:cubicBezTo>
                  <a:pt x="2903180" y="-10570"/>
                  <a:pt x="2956867" y="4923"/>
                  <a:pt x="3262750" y="0"/>
                </a:cubicBezTo>
                <a:cubicBezTo>
                  <a:pt x="3568634" y="-4923"/>
                  <a:pt x="3771989" y="-37165"/>
                  <a:pt x="4071466" y="0"/>
                </a:cubicBezTo>
                <a:cubicBezTo>
                  <a:pt x="4370943" y="37165"/>
                  <a:pt x="4515009" y="-19829"/>
                  <a:pt x="4657087" y="0"/>
                </a:cubicBezTo>
                <a:cubicBezTo>
                  <a:pt x="4799165" y="19829"/>
                  <a:pt x="5256534" y="-38434"/>
                  <a:pt x="5577350" y="0"/>
                </a:cubicBezTo>
                <a:cubicBezTo>
                  <a:pt x="5607736" y="234111"/>
                  <a:pt x="5590892" y="405693"/>
                  <a:pt x="5577350" y="641612"/>
                </a:cubicBezTo>
                <a:cubicBezTo>
                  <a:pt x="5563808" y="877531"/>
                  <a:pt x="5595660" y="1031763"/>
                  <a:pt x="5577350" y="1210588"/>
                </a:cubicBezTo>
                <a:cubicBezTo>
                  <a:pt x="5559040" y="1389413"/>
                  <a:pt x="5587772" y="1635059"/>
                  <a:pt x="5577350" y="1815882"/>
                </a:cubicBezTo>
                <a:cubicBezTo>
                  <a:pt x="5253704" y="1815236"/>
                  <a:pt x="4981679" y="1780435"/>
                  <a:pt x="4824408" y="1815882"/>
                </a:cubicBezTo>
                <a:cubicBezTo>
                  <a:pt x="4667137" y="1851329"/>
                  <a:pt x="4307621" y="1820079"/>
                  <a:pt x="4015692" y="1815882"/>
                </a:cubicBezTo>
                <a:cubicBezTo>
                  <a:pt x="3723763" y="1811685"/>
                  <a:pt x="3430012" y="1840697"/>
                  <a:pt x="3206976" y="1815882"/>
                </a:cubicBezTo>
                <a:cubicBezTo>
                  <a:pt x="2983940" y="1791067"/>
                  <a:pt x="2847426" y="1825049"/>
                  <a:pt x="2621355" y="1815882"/>
                </a:cubicBezTo>
                <a:cubicBezTo>
                  <a:pt x="2395284" y="1806715"/>
                  <a:pt x="2185824" y="1809424"/>
                  <a:pt x="1924186" y="1815882"/>
                </a:cubicBezTo>
                <a:cubicBezTo>
                  <a:pt x="1662548" y="1822340"/>
                  <a:pt x="1409941" y="1787060"/>
                  <a:pt x="1115470" y="1815882"/>
                </a:cubicBezTo>
                <a:cubicBezTo>
                  <a:pt x="820999" y="1844704"/>
                  <a:pt x="273475" y="1866575"/>
                  <a:pt x="0" y="1815882"/>
                </a:cubicBezTo>
                <a:cubicBezTo>
                  <a:pt x="14341" y="1575165"/>
                  <a:pt x="-4361" y="1416894"/>
                  <a:pt x="0" y="1265064"/>
                </a:cubicBezTo>
                <a:cubicBezTo>
                  <a:pt x="4361" y="1113234"/>
                  <a:pt x="3058" y="896016"/>
                  <a:pt x="0" y="696088"/>
                </a:cubicBezTo>
                <a:cubicBezTo>
                  <a:pt x="-3058" y="496160"/>
                  <a:pt x="-12112" y="332391"/>
                  <a:pt x="0" y="0"/>
                </a:cubicBezTo>
                <a:close/>
              </a:path>
            </a:pathLst>
          </a:custGeom>
          <a:noFill/>
          <a:ln w="22225">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fr-FR" sz="1600" b="1" i="1"/>
              <a:t>La flambée du prix du gaz pousse l'Etat à prolonger le bouclier tarifaire de six mois</a:t>
            </a:r>
          </a:p>
          <a:p>
            <a:r>
              <a:rPr lang="fr-FR" sz="1600" i="1"/>
              <a:t>Mis en place en octobre dernier, le bouclier tarifaire sur le gaz pour protéger les Français de la hausse des tarifs devrait être prolongé. Alors que les cours flambent sous l'effet de la guerre en Ukraine, le gouvernement tient à préserver le pouvoir d'achat des Français.</a:t>
            </a:r>
          </a:p>
        </p:txBody>
      </p:sp>
      <p:sp>
        <p:nvSpPr>
          <p:cNvPr id="16" name="ZoneTexte 15">
            <a:extLst>
              <a:ext uri="{FF2B5EF4-FFF2-40B4-BE49-F238E27FC236}">
                <a16:creationId xmlns:a16="http://schemas.microsoft.com/office/drawing/2014/main" id="{A2E22D0C-1704-403A-97B3-6AC9C51BC2DD}"/>
              </a:ext>
            </a:extLst>
          </p:cNvPr>
          <p:cNvSpPr txBox="1"/>
          <p:nvPr/>
        </p:nvSpPr>
        <p:spPr>
          <a:xfrm>
            <a:off x="1019097" y="5999306"/>
            <a:ext cx="5609998" cy="738664"/>
          </a:xfrm>
          <a:prstGeom prst="rect">
            <a:avLst/>
          </a:prstGeom>
          <a:noFill/>
        </p:spPr>
        <p:txBody>
          <a:bodyPr wrap="square">
            <a:spAutoFit/>
          </a:bodyPr>
          <a:lstStyle/>
          <a:p>
            <a:r>
              <a:rPr lang="fr-FR" sz="1400">
                <a:hlinkClick r:id="rId7"/>
              </a:rPr>
              <a:t>https://www.latribune.fr/economie/france/la-flambee-du-prix-du-gaz-pousse-l-etat-a-prolonger-le-bouclier-tarifaire-de-six-mois-905136.htm</a:t>
            </a:r>
            <a:endParaRPr lang="fr-FR" sz="1400"/>
          </a:p>
          <a:p>
            <a:r>
              <a:rPr lang="fr-FR" sz="1400"/>
              <a:t>l</a:t>
            </a:r>
          </a:p>
        </p:txBody>
      </p:sp>
    </p:spTree>
    <p:extLst>
      <p:ext uri="{BB962C8B-B14F-4D97-AF65-F5344CB8AC3E}">
        <p14:creationId xmlns:p14="http://schemas.microsoft.com/office/powerpoint/2010/main" val="2972694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9" name="Titre 3">
            <a:extLst>
              <a:ext uri="{FF2B5EF4-FFF2-40B4-BE49-F238E27FC236}">
                <a16:creationId xmlns:a16="http://schemas.microsoft.com/office/drawing/2014/main" id="{C5327A92-BE24-4C32-B538-FCDA21B047A3}"/>
              </a:ext>
            </a:extLst>
          </p:cNvPr>
          <p:cNvSpPr>
            <a:spLocks noGrp="1"/>
          </p:cNvSpPr>
          <p:nvPr>
            <p:ph type="title"/>
          </p:nvPr>
        </p:nvSpPr>
        <p:spPr>
          <a:xfrm>
            <a:off x="828599" y="138426"/>
            <a:ext cx="10099956" cy="707886"/>
          </a:xfrm>
        </p:spPr>
        <p:txBody>
          <a:bodyPr>
            <a:normAutofit/>
          </a:bodyPr>
          <a:lstStyle/>
          <a:p>
            <a:r>
              <a:rPr lang="fr-FR">
                <a:solidFill>
                  <a:schemeClr val="accent1"/>
                </a:solidFill>
              </a:rPr>
              <a:t>La politique économique structurelle </a:t>
            </a:r>
          </a:p>
        </p:txBody>
      </p:sp>
      <p:sp>
        <p:nvSpPr>
          <p:cNvPr id="19" name="Flèche : virage 18">
            <a:extLst>
              <a:ext uri="{FF2B5EF4-FFF2-40B4-BE49-F238E27FC236}">
                <a16:creationId xmlns:a16="http://schemas.microsoft.com/office/drawing/2014/main" id="{6269C8F5-4392-45C7-ADE8-A84AF429CF7E}"/>
              </a:ext>
            </a:extLst>
          </p:cNvPr>
          <p:cNvSpPr/>
          <p:nvPr/>
        </p:nvSpPr>
        <p:spPr>
          <a:xfrm flipV="1">
            <a:off x="1366851" y="2713704"/>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ZoneTexte 16">
            <a:extLst>
              <a:ext uri="{FF2B5EF4-FFF2-40B4-BE49-F238E27FC236}">
                <a16:creationId xmlns:a16="http://schemas.microsoft.com/office/drawing/2014/main" id="{3B3325E4-4BB1-4B39-A28D-0A75CCD4383D}"/>
              </a:ext>
            </a:extLst>
          </p:cNvPr>
          <p:cNvSpPr txBox="1"/>
          <p:nvPr/>
        </p:nvSpPr>
        <p:spPr>
          <a:xfrm>
            <a:off x="2448202" y="2932945"/>
            <a:ext cx="8823136" cy="3416320"/>
          </a:xfrm>
          <a:prstGeom prst="rect">
            <a:avLst/>
          </a:prstGeom>
          <a:noFill/>
        </p:spPr>
        <p:txBody>
          <a:bodyPr wrap="square" rtlCol="0">
            <a:spAutoFit/>
          </a:bodyPr>
          <a:lstStyle/>
          <a:p>
            <a:pPr algn="just"/>
            <a:r>
              <a:rPr lang="fr-FR"/>
              <a:t>Effets de </a:t>
            </a:r>
            <a:r>
              <a:rPr lang="fr-FR" u="sng"/>
              <a:t>long terme</a:t>
            </a:r>
            <a:r>
              <a:rPr lang="fr-FR"/>
              <a:t>, modifications </a:t>
            </a:r>
            <a:r>
              <a:rPr lang="fr-FR" u="sng"/>
              <a:t>durables</a:t>
            </a:r>
            <a:r>
              <a:rPr lang="fr-FR"/>
              <a:t> des structures de l’économie </a:t>
            </a:r>
          </a:p>
          <a:p>
            <a:pPr algn="just"/>
            <a:endParaRPr lang="fr-FR"/>
          </a:p>
          <a:p>
            <a:pPr algn="just"/>
            <a:r>
              <a:rPr lang="fr-FR"/>
              <a:t>Peut se décliner en plusieurs types de politique, dont : </a:t>
            </a:r>
          </a:p>
          <a:p>
            <a:pPr marL="285750" indent="-285750" algn="just">
              <a:buFont typeface="Wingdings" panose="05000000000000000000" pitchFamily="2" charset="2"/>
              <a:buChar char="§"/>
            </a:pPr>
            <a:r>
              <a:rPr lang="fr-FR" b="1"/>
              <a:t>Politique industrielle </a:t>
            </a:r>
            <a:r>
              <a:rPr lang="fr-FR"/>
              <a:t>: stratégie mise en </a:t>
            </a:r>
            <a:r>
              <a:rPr lang="fr-FR" err="1"/>
              <a:t>oeuvre</a:t>
            </a:r>
            <a:r>
              <a:rPr lang="fr-FR"/>
              <a:t> par le gouvernement pour encourager le développement de secteurs économiques</a:t>
            </a:r>
          </a:p>
          <a:p>
            <a:pPr marL="285750" indent="-285750" algn="just">
              <a:buFont typeface="Wingdings" panose="05000000000000000000" pitchFamily="2" charset="2"/>
              <a:buChar char="§"/>
            </a:pPr>
            <a:r>
              <a:rPr lang="fr-FR" b="1"/>
              <a:t>Politique de la concurrence </a:t>
            </a:r>
            <a:r>
              <a:rPr lang="fr-FR"/>
              <a:t>: protection des consommateurs, règlementation des ententes, contrôle des opérations de concentration, …</a:t>
            </a:r>
          </a:p>
          <a:p>
            <a:pPr marL="285750" indent="-285750" algn="just">
              <a:buFont typeface="Wingdings" panose="05000000000000000000" pitchFamily="2" charset="2"/>
              <a:buChar char="§"/>
            </a:pPr>
            <a:r>
              <a:rPr lang="fr-FR" b="1"/>
              <a:t>Politique d’éducation et de formation</a:t>
            </a:r>
            <a:r>
              <a:rPr lang="fr-FR"/>
              <a:t> : par exemple soutien à la formation professionnelle</a:t>
            </a:r>
          </a:p>
          <a:p>
            <a:pPr marL="285750" indent="-285750" algn="just">
              <a:buFont typeface="Wingdings" panose="05000000000000000000" pitchFamily="2" charset="2"/>
              <a:buChar char="§"/>
            </a:pPr>
            <a:r>
              <a:rPr lang="fr-FR" b="1"/>
              <a:t>Politique de recherche et d’innovation </a:t>
            </a:r>
          </a:p>
          <a:p>
            <a:pPr marL="285750" indent="-285750" algn="just">
              <a:buFont typeface="Wingdings" panose="05000000000000000000" pitchFamily="2" charset="2"/>
              <a:buChar char="§"/>
            </a:pPr>
            <a:r>
              <a:rPr lang="fr-FR" b="1"/>
              <a:t>Politique environnementale</a:t>
            </a:r>
          </a:p>
          <a:p>
            <a:pPr marL="285750" indent="-285750" algn="just">
              <a:buFont typeface="Wingdings" panose="05000000000000000000" pitchFamily="2" charset="2"/>
              <a:buChar char="§"/>
            </a:pPr>
            <a:r>
              <a:rPr lang="fr-FR" b="1"/>
              <a:t>Politique agricole </a:t>
            </a:r>
          </a:p>
        </p:txBody>
      </p:sp>
      <p:sp>
        <p:nvSpPr>
          <p:cNvPr id="21" name="Rectangle : coins arrondis 20">
            <a:extLst>
              <a:ext uri="{FF2B5EF4-FFF2-40B4-BE49-F238E27FC236}">
                <a16:creationId xmlns:a16="http://schemas.microsoft.com/office/drawing/2014/main" id="{DCCAF11A-B113-451E-9DA2-BCEB716CDC38}"/>
              </a:ext>
            </a:extLst>
          </p:cNvPr>
          <p:cNvSpPr/>
          <p:nvPr/>
        </p:nvSpPr>
        <p:spPr>
          <a:xfrm>
            <a:off x="828598" y="1047498"/>
            <a:ext cx="10534801" cy="166620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a:t>« Composante de la politique économique qui, visant une modification </a:t>
            </a:r>
            <a:r>
              <a:rPr lang="fr-FR" sz="2000" u="sng"/>
              <a:t>profonde</a:t>
            </a:r>
            <a:r>
              <a:rPr lang="fr-FR" sz="2000"/>
              <a:t> du fonctionnement de l’économie, tend à modifier les institutions et les comportements des agents économiques »</a:t>
            </a:r>
          </a:p>
          <a:p>
            <a:pPr algn="r"/>
            <a:r>
              <a:rPr lang="fr-FR" sz="1600" i="1"/>
              <a:t>Dictionnaire d’économie et de sciences sociales</a:t>
            </a:r>
            <a:r>
              <a:rPr lang="fr-FR" sz="2000"/>
              <a:t> </a:t>
            </a:r>
            <a:endParaRPr lang="fr-FR" sz="1600"/>
          </a:p>
        </p:txBody>
      </p:sp>
      <p:sp>
        <p:nvSpPr>
          <p:cNvPr id="8" name="ZoneTexte 7">
            <a:extLst>
              <a:ext uri="{FF2B5EF4-FFF2-40B4-BE49-F238E27FC236}">
                <a16:creationId xmlns:a16="http://schemas.microsoft.com/office/drawing/2014/main" id="{784B9C97-754D-41E2-8E9D-2E058858E3F2}"/>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10" name="ZoneTexte 9">
            <a:extLst>
              <a:ext uri="{FF2B5EF4-FFF2-40B4-BE49-F238E27FC236}">
                <a16:creationId xmlns:a16="http://schemas.microsoft.com/office/drawing/2014/main" id="{2E5CDCD2-0152-4705-9AF7-56B8D9775C05}"/>
              </a:ext>
            </a:extLst>
          </p:cNvPr>
          <p:cNvSpPr txBox="1"/>
          <p:nvPr/>
        </p:nvSpPr>
        <p:spPr>
          <a:xfrm>
            <a:off x="6984798" y="5683601"/>
            <a:ext cx="4443265" cy="646331"/>
          </a:xfrm>
          <a:prstGeom prst="rect">
            <a:avLst/>
          </a:prstGeom>
          <a:noFill/>
        </p:spPr>
        <p:txBody>
          <a:bodyPr wrap="square">
            <a:spAutoFit/>
          </a:bodyPr>
          <a:lstStyle/>
          <a:p>
            <a:r>
              <a:rPr lang="fr-FR">
                <a:hlinkClick r:id="rId4"/>
              </a:rPr>
              <a:t>https://www.citeco.fr/debat-comment-l-etat-peut-il-soutenir-l-innovation</a:t>
            </a:r>
            <a:endParaRPr lang="fr-FR"/>
          </a:p>
        </p:txBody>
      </p:sp>
    </p:spTree>
    <p:extLst>
      <p:ext uri="{BB962C8B-B14F-4D97-AF65-F5344CB8AC3E}">
        <p14:creationId xmlns:p14="http://schemas.microsoft.com/office/powerpoint/2010/main" val="263572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0A73454-2032-46A4-8314-C2ABFBB408AE}"/>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4" name="ZoneTexte 3">
            <a:extLst>
              <a:ext uri="{FF2B5EF4-FFF2-40B4-BE49-F238E27FC236}">
                <a16:creationId xmlns:a16="http://schemas.microsoft.com/office/drawing/2014/main" id="{E1D003FA-950C-4F36-A805-F61D0244F138}"/>
              </a:ext>
            </a:extLst>
          </p:cNvPr>
          <p:cNvSpPr txBox="1"/>
          <p:nvPr/>
        </p:nvSpPr>
        <p:spPr>
          <a:xfrm flipH="1">
            <a:off x="11428063"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8" name="ZoneTexte 7">
            <a:extLst>
              <a:ext uri="{FF2B5EF4-FFF2-40B4-BE49-F238E27FC236}">
                <a16:creationId xmlns:a16="http://schemas.microsoft.com/office/drawing/2014/main" id="{4C7CF63B-C9B4-4FE4-9785-D55B139C4224}"/>
              </a:ext>
            </a:extLst>
          </p:cNvPr>
          <p:cNvSpPr txBox="1"/>
          <p:nvPr/>
        </p:nvSpPr>
        <p:spPr>
          <a:xfrm>
            <a:off x="952240" y="110434"/>
            <a:ext cx="10783758" cy="523220"/>
          </a:xfrm>
          <a:prstGeom prst="rect">
            <a:avLst/>
          </a:prstGeom>
          <a:noFill/>
        </p:spPr>
        <p:txBody>
          <a:bodyPr wrap="square">
            <a:spAutoFit/>
          </a:bodyPr>
          <a:lstStyle/>
          <a:p>
            <a:pPr algn="l" fontAlgn="base"/>
            <a:r>
              <a:rPr lang="fr-FR" sz="2800">
                <a:solidFill>
                  <a:schemeClr val="accent1"/>
                </a:solidFill>
                <a:latin typeface="+mj-lt"/>
                <a:ea typeface="+mj-ea"/>
                <a:cs typeface="+mj-cs"/>
              </a:rPr>
              <a:t>Les enjeux structurels pour la France, Cour des Comptes, décembre 2021</a:t>
            </a:r>
          </a:p>
        </p:txBody>
      </p:sp>
      <p:sp>
        <p:nvSpPr>
          <p:cNvPr id="12" name="ZoneTexte 11">
            <a:extLst>
              <a:ext uri="{FF2B5EF4-FFF2-40B4-BE49-F238E27FC236}">
                <a16:creationId xmlns:a16="http://schemas.microsoft.com/office/drawing/2014/main" id="{056C99DE-A25E-4E6A-B3F9-31175AB36093}"/>
              </a:ext>
            </a:extLst>
          </p:cNvPr>
          <p:cNvSpPr txBox="1"/>
          <p:nvPr/>
        </p:nvSpPr>
        <p:spPr>
          <a:xfrm>
            <a:off x="952240" y="5836114"/>
            <a:ext cx="4442546" cy="738664"/>
          </a:xfrm>
          <a:prstGeom prst="rect">
            <a:avLst/>
          </a:prstGeom>
          <a:noFill/>
        </p:spPr>
        <p:txBody>
          <a:bodyPr wrap="square">
            <a:spAutoFit/>
          </a:bodyPr>
          <a:lstStyle/>
          <a:p>
            <a:r>
              <a:rPr lang="fr-FR" sz="1400">
                <a:hlinkClick r:id="rId4"/>
              </a:rPr>
              <a:t>https://www.ccomptes.fr/fr/publications/adapter-la-politique-industrielle-aux-nouveaux-enjeux</a:t>
            </a:r>
            <a:endParaRPr lang="fr-FR" sz="1400"/>
          </a:p>
          <a:p>
            <a:endParaRPr lang="fr-FR" sz="1400"/>
          </a:p>
        </p:txBody>
      </p:sp>
      <p:pic>
        <p:nvPicPr>
          <p:cNvPr id="19" name="Image 18">
            <a:extLst>
              <a:ext uri="{FF2B5EF4-FFF2-40B4-BE49-F238E27FC236}">
                <a16:creationId xmlns:a16="http://schemas.microsoft.com/office/drawing/2014/main" id="{7335ACB1-3CAB-4C53-9136-59EF38404D28}"/>
              </a:ext>
            </a:extLst>
          </p:cNvPr>
          <p:cNvPicPr>
            <a:picLocks noChangeAspect="1"/>
          </p:cNvPicPr>
          <p:nvPr/>
        </p:nvPicPr>
        <p:blipFill>
          <a:blip r:embed="rId5"/>
          <a:stretch>
            <a:fillRect/>
          </a:stretch>
        </p:blipFill>
        <p:spPr>
          <a:xfrm>
            <a:off x="6218932" y="3183974"/>
            <a:ext cx="5517066" cy="3296041"/>
          </a:xfrm>
          <a:prstGeom prst="rect">
            <a:avLst/>
          </a:prstGeom>
        </p:spPr>
      </p:pic>
      <p:pic>
        <p:nvPicPr>
          <p:cNvPr id="21" name="Image 20">
            <a:extLst>
              <a:ext uri="{FF2B5EF4-FFF2-40B4-BE49-F238E27FC236}">
                <a16:creationId xmlns:a16="http://schemas.microsoft.com/office/drawing/2014/main" id="{41B6B473-0137-4D99-AFCB-A58BEEA42C89}"/>
              </a:ext>
            </a:extLst>
          </p:cNvPr>
          <p:cNvPicPr>
            <a:picLocks noChangeAspect="1"/>
          </p:cNvPicPr>
          <p:nvPr/>
        </p:nvPicPr>
        <p:blipFill>
          <a:blip r:embed="rId6"/>
          <a:stretch>
            <a:fillRect/>
          </a:stretch>
        </p:blipFill>
        <p:spPr>
          <a:xfrm>
            <a:off x="1020630" y="801641"/>
            <a:ext cx="4089917" cy="2036970"/>
          </a:xfrm>
          <a:prstGeom prst="rect">
            <a:avLst/>
          </a:prstGeom>
          <a:ln>
            <a:solidFill>
              <a:schemeClr val="bg1">
                <a:lumMod val="50000"/>
              </a:schemeClr>
            </a:solidFill>
          </a:ln>
        </p:spPr>
      </p:pic>
      <p:pic>
        <p:nvPicPr>
          <p:cNvPr id="23" name="Image 22">
            <a:extLst>
              <a:ext uri="{FF2B5EF4-FFF2-40B4-BE49-F238E27FC236}">
                <a16:creationId xmlns:a16="http://schemas.microsoft.com/office/drawing/2014/main" id="{1CF93E77-96D6-4979-9A13-EDA926360EE7}"/>
              </a:ext>
            </a:extLst>
          </p:cNvPr>
          <p:cNvPicPr>
            <a:picLocks noChangeAspect="1"/>
          </p:cNvPicPr>
          <p:nvPr/>
        </p:nvPicPr>
        <p:blipFill>
          <a:blip r:embed="rId7"/>
          <a:stretch>
            <a:fillRect/>
          </a:stretch>
        </p:blipFill>
        <p:spPr>
          <a:xfrm>
            <a:off x="988071" y="2989257"/>
            <a:ext cx="4155034" cy="2553005"/>
          </a:xfrm>
          <a:prstGeom prst="rect">
            <a:avLst/>
          </a:prstGeom>
          <a:ln>
            <a:solidFill>
              <a:schemeClr val="bg1">
                <a:lumMod val="50000"/>
              </a:schemeClr>
            </a:solidFill>
          </a:ln>
        </p:spPr>
      </p:pic>
      <p:pic>
        <p:nvPicPr>
          <p:cNvPr id="25" name="Image 24">
            <a:extLst>
              <a:ext uri="{FF2B5EF4-FFF2-40B4-BE49-F238E27FC236}">
                <a16:creationId xmlns:a16="http://schemas.microsoft.com/office/drawing/2014/main" id="{D585A78C-904B-4D50-AD49-58F2AFF3FBCB}"/>
              </a:ext>
            </a:extLst>
          </p:cNvPr>
          <p:cNvPicPr>
            <a:picLocks noChangeAspect="1"/>
          </p:cNvPicPr>
          <p:nvPr/>
        </p:nvPicPr>
        <p:blipFill>
          <a:blip r:embed="rId8"/>
          <a:stretch>
            <a:fillRect/>
          </a:stretch>
        </p:blipFill>
        <p:spPr>
          <a:xfrm>
            <a:off x="5394786" y="801641"/>
            <a:ext cx="4008730" cy="1960474"/>
          </a:xfrm>
          <a:prstGeom prst="rect">
            <a:avLst/>
          </a:prstGeom>
          <a:ln>
            <a:solidFill>
              <a:schemeClr val="bg1">
                <a:lumMod val="50000"/>
              </a:schemeClr>
            </a:solidFill>
          </a:ln>
        </p:spPr>
      </p:pic>
      <p:sp>
        <p:nvSpPr>
          <p:cNvPr id="28" name="Triangle rectangle 27">
            <a:extLst>
              <a:ext uri="{FF2B5EF4-FFF2-40B4-BE49-F238E27FC236}">
                <a16:creationId xmlns:a16="http://schemas.microsoft.com/office/drawing/2014/main" id="{6E09CC76-5494-478A-AF12-21D05B7B7CB7}"/>
              </a:ext>
            </a:extLst>
          </p:cNvPr>
          <p:cNvSpPr/>
          <p:nvPr/>
        </p:nvSpPr>
        <p:spPr>
          <a:xfrm rot="5400000">
            <a:off x="5394786" y="2989257"/>
            <a:ext cx="1124001" cy="125827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2764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80015"/>
            <a:ext cx="10534801" cy="377985"/>
          </a:xfrm>
          <a:prstGeom prst="rect">
            <a:avLst/>
          </a:prstGeom>
        </p:spPr>
      </p:pic>
      <p:sp>
        <p:nvSpPr>
          <p:cNvPr id="5" name="Titre 3">
            <a:extLst>
              <a:ext uri="{FF2B5EF4-FFF2-40B4-BE49-F238E27FC236}">
                <a16:creationId xmlns:a16="http://schemas.microsoft.com/office/drawing/2014/main" id="{674F2A67-F522-48BC-8557-8D4BCA6F5AA7}"/>
              </a:ext>
            </a:extLst>
          </p:cNvPr>
          <p:cNvSpPr>
            <a:spLocks noGrp="1"/>
          </p:cNvSpPr>
          <p:nvPr>
            <p:ph type="title"/>
          </p:nvPr>
        </p:nvSpPr>
        <p:spPr>
          <a:xfrm>
            <a:off x="828599" y="359597"/>
            <a:ext cx="10794490" cy="707886"/>
          </a:xfrm>
        </p:spPr>
        <p:txBody>
          <a:bodyPr>
            <a:noAutofit/>
          </a:bodyPr>
          <a:lstStyle/>
          <a:p>
            <a:r>
              <a:rPr lang="fr-FR">
                <a:solidFill>
                  <a:schemeClr val="accent1"/>
                </a:solidFill>
              </a:rPr>
              <a:t>La politique de l’offre, la politique de la demande : pour relancer/soutenir la croissance </a:t>
            </a:r>
          </a:p>
        </p:txBody>
      </p:sp>
      <p:sp>
        <p:nvSpPr>
          <p:cNvPr id="4" name="ZoneTexte 3">
            <a:extLst>
              <a:ext uri="{FF2B5EF4-FFF2-40B4-BE49-F238E27FC236}">
                <a16:creationId xmlns:a16="http://schemas.microsoft.com/office/drawing/2014/main" id="{192C9F25-6501-4EF3-8254-17979E962CDE}"/>
              </a:ext>
            </a:extLst>
          </p:cNvPr>
          <p:cNvSpPr txBox="1"/>
          <p:nvPr/>
        </p:nvSpPr>
        <p:spPr>
          <a:xfrm flipH="1">
            <a:off x="11363400" y="-24945"/>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3" name="Image 2">
            <a:extLst>
              <a:ext uri="{FF2B5EF4-FFF2-40B4-BE49-F238E27FC236}">
                <a16:creationId xmlns:a16="http://schemas.microsoft.com/office/drawing/2014/main" id="{BFA292BF-F1FB-4F4B-8B37-827FA07BA389}"/>
              </a:ext>
            </a:extLst>
          </p:cNvPr>
          <p:cNvPicPr>
            <a:picLocks noChangeAspect="1"/>
          </p:cNvPicPr>
          <p:nvPr/>
        </p:nvPicPr>
        <p:blipFill>
          <a:blip r:embed="rId3"/>
          <a:stretch>
            <a:fillRect/>
          </a:stretch>
        </p:blipFill>
        <p:spPr>
          <a:xfrm>
            <a:off x="1949022" y="1516498"/>
            <a:ext cx="2595251" cy="1459829"/>
          </a:xfrm>
          <a:prstGeom prst="rect">
            <a:avLst/>
          </a:prstGeom>
        </p:spPr>
      </p:pic>
      <p:pic>
        <p:nvPicPr>
          <p:cNvPr id="6" name="Image 5">
            <a:extLst>
              <a:ext uri="{FF2B5EF4-FFF2-40B4-BE49-F238E27FC236}">
                <a16:creationId xmlns:a16="http://schemas.microsoft.com/office/drawing/2014/main" id="{47CE7E41-B022-4720-B985-D24F8DB32A90}"/>
              </a:ext>
            </a:extLst>
          </p:cNvPr>
          <p:cNvPicPr>
            <a:picLocks noChangeAspect="1"/>
          </p:cNvPicPr>
          <p:nvPr/>
        </p:nvPicPr>
        <p:blipFill>
          <a:blip r:embed="rId4"/>
          <a:stretch>
            <a:fillRect/>
          </a:stretch>
        </p:blipFill>
        <p:spPr>
          <a:xfrm>
            <a:off x="7513858" y="1494207"/>
            <a:ext cx="2595252" cy="1459829"/>
          </a:xfrm>
          <a:prstGeom prst="rect">
            <a:avLst/>
          </a:prstGeom>
        </p:spPr>
      </p:pic>
      <p:sp>
        <p:nvSpPr>
          <p:cNvPr id="7" name="ZoneTexte 6">
            <a:extLst>
              <a:ext uri="{FF2B5EF4-FFF2-40B4-BE49-F238E27FC236}">
                <a16:creationId xmlns:a16="http://schemas.microsoft.com/office/drawing/2014/main" id="{A59466C1-ACFA-4AF5-A8A0-7021381409A4}"/>
              </a:ext>
            </a:extLst>
          </p:cNvPr>
          <p:cNvSpPr txBox="1"/>
          <p:nvPr/>
        </p:nvSpPr>
        <p:spPr>
          <a:xfrm>
            <a:off x="896030" y="3102372"/>
            <a:ext cx="4983258" cy="2862322"/>
          </a:xfrm>
          <a:prstGeom prst="rect">
            <a:avLst/>
          </a:prstGeom>
          <a:noFill/>
          <a:ln w="19050">
            <a:noFill/>
          </a:ln>
        </p:spPr>
        <p:txBody>
          <a:bodyPr wrap="square" rtlCol="0">
            <a:spAutoFit/>
          </a:bodyPr>
          <a:lstStyle/>
          <a:p>
            <a:pPr algn="just"/>
            <a:r>
              <a:rPr lang="fr-FR" b="1"/>
              <a:t>Ensemble de mesures prises visant à améliorer les conditions de production des entreprises : produire mieux et moins cher</a:t>
            </a:r>
          </a:p>
          <a:p>
            <a:pPr marL="285750" indent="-285750" algn="just">
              <a:buFont typeface="Wingdings" panose="05000000000000000000" pitchFamily="2" charset="2"/>
              <a:buChar char="§"/>
            </a:pPr>
            <a:r>
              <a:rPr lang="fr-FR"/>
              <a:t>Réduction de charges, baisse des impôts</a:t>
            </a:r>
          </a:p>
          <a:p>
            <a:pPr marL="285750" indent="-285750" algn="just">
              <a:buFont typeface="Wingdings" panose="05000000000000000000" pitchFamily="2" charset="2"/>
              <a:buChar char="§"/>
            </a:pPr>
            <a:r>
              <a:rPr lang="fr-FR"/>
              <a:t>Aides diverses (subventions, CICE, …)</a:t>
            </a:r>
          </a:p>
          <a:p>
            <a:pPr algn="just"/>
            <a:r>
              <a:rPr lang="fr-FR"/>
              <a:t>Les mesures peuvent également être d’ordre non monétaires : simplification de démarches administratives, suppression de normes, assouplissement du Code du travail, … </a:t>
            </a:r>
          </a:p>
          <a:p>
            <a:pPr algn="just"/>
            <a:endParaRPr lang="fr-FR"/>
          </a:p>
        </p:txBody>
      </p:sp>
      <p:sp>
        <p:nvSpPr>
          <p:cNvPr id="9" name="ZoneTexte 8">
            <a:extLst>
              <a:ext uri="{FF2B5EF4-FFF2-40B4-BE49-F238E27FC236}">
                <a16:creationId xmlns:a16="http://schemas.microsoft.com/office/drawing/2014/main" id="{5B11E4D7-FD29-4A65-A3A4-2E6466AAB5C0}"/>
              </a:ext>
            </a:extLst>
          </p:cNvPr>
          <p:cNvSpPr txBox="1"/>
          <p:nvPr/>
        </p:nvSpPr>
        <p:spPr>
          <a:xfrm>
            <a:off x="6423119" y="3102372"/>
            <a:ext cx="5387881" cy="2862322"/>
          </a:xfrm>
          <a:prstGeom prst="rect">
            <a:avLst/>
          </a:prstGeom>
          <a:noFill/>
          <a:ln w="19050">
            <a:noFill/>
          </a:ln>
        </p:spPr>
        <p:txBody>
          <a:bodyPr wrap="square" rtlCol="0">
            <a:spAutoFit/>
          </a:bodyPr>
          <a:lstStyle/>
          <a:p>
            <a:pPr algn="just"/>
            <a:r>
              <a:rPr lang="fr-FR" b="1"/>
              <a:t>Ensemble de mesures prises visant à améliorer le pouvoir d’achat des ménages : soutenir la demande</a:t>
            </a:r>
          </a:p>
          <a:p>
            <a:pPr marL="285750" indent="-285750" algn="just">
              <a:buFont typeface="Wingdings" panose="05000000000000000000" pitchFamily="2" charset="2"/>
              <a:buChar char="§"/>
            </a:pPr>
            <a:r>
              <a:rPr lang="fr-FR"/>
              <a:t>Réduction d’impôts</a:t>
            </a:r>
          </a:p>
          <a:p>
            <a:pPr marL="285750" indent="-285750" algn="just">
              <a:buFont typeface="Wingdings" panose="05000000000000000000" pitchFamily="2" charset="2"/>
              <a:buChar char="§"/>
            </a:pPr>
            <a:r>
              <a:rPr lang="fr-FR"/>
              <a:t>Augmentation du salaire minimum</a:t>
            </a:r>
          </a:p>
          <a:p>
            <a:pPr marL="285750" indent="-285750" algn="just">
              <a:buFont typeface="Wingdings" panose="05000000000000000000" pitchFamily="2" charset="2"/>
              <a:buChar char="§"/>
            </a:pPr>
            <a:r>
              <a:rPr lang="fr-FR"/>
              <a:t>Aides diverses (prestations sociales, …)</a:t>
            </a:r>
          </a:p>
          <a:p>
            <a:pPr algn="just"/>
            <a:r>
              <a:rPr lang="fr-FR"/>
              <a:t>Par ailleurs, l’Etat peut aussi soutenir la demande pour les entreprises via ses propres achats, investissements</a:t>
            </a:r>
          </a:p>
          <a:p>
            <a:pPr algn="just"/>
            <a:r>
              <a:rPr lang="fr-FR" b="1" i="1">
                <a:solidFill>
                  <a:schemeClr val="tx2"/>
                </a:solidFill>
              </a:rPr>
              <a:t>Théorie économique de John Maynard KEYNES : New Deal mené aux Etats-Unis (an. 1930)</a:t>
            </a:r>
          </a:p>
          <a:p>
            <a:pPr algn="just"/>
            <a:endParaRPr lang="fr-FR" b="1" i="1">
              <a:solidFill>
                <a:schemeClr val="tx2"/>
              </a:solidFill>
            </a:endParaRPr>
          </a:p>
        </p:txBody>
      </p:sp>
      <p:sp>
        <p:nvSpPr>
          <p:cNvPr id="14" name="ZoneTexte 13">
            <a:extLst>
              <a:ext uri="{FF2B5EF4-FFF2-40B4-BE49-F238E27FC236}">
                <a16:creationId xmlns:a16="http://schemas.microsoft.com/office/drawing/2014/main" id="{9B13F518-AE50-4173-A996-215B777CBA4E}"/>
              </a:ext>
            </a:extLst>
          </p:cNvPr>
          <p:cNvSpPr txBox="1"/>
          <p:nvPr/>
        </p:nvSpPr>
        <p:spPr>
          <a:xfrm>
            <a:off x="896029" y="5852072"/>
            <a:ext cx="5199970" cy="646331"/>
          </a:xfrm>
          <a:prstGeom prst="rect">
            <a:avLst/>
          </a:prstGeom>
          <a:noFill/>
        </p:spPr>
        <p:txBody>
          <a:bodyPr wrap="square">
            <a:spAutoFit/>
          </a:bodyPr>
          <a:lstStyle/>
          <a:p>
            <a:pPr algn="just"/>
            <a:r>
              <a:rPr lang="fr-FR">
                <a:sym typeface="Wingdings" panose="05000000000000000000" pitchFamily="2" charset="2"/>
              </a:rPr>
              <a:t> </a:t>
            </a:r>
            <a:r>
              <a:rPr lang="fr-FR" b="1">
                <a:sym typeface="Wingdings" panose="05000000000000000000" pitchFamily="2" charset="2"/>
              </a:rPr>
              <a:t>Action </a:t>
            </a:r>
            <a:r>
              <a:rPr lang="fr-FR" b="1">
                <a:solidFill>
                  <a:srgbClr val="C00000"/>
                </a:solidFill>
                <a:sym typeface="Wingdings" panose="05000000000000000000" pitchFamily="2" charset="2"/>
              </a:rPr>
              <a:t>directe</a:t>
            </a:r>
            <a:r>
              <a:rPr lang="fr-FR" b="1">
                <a:sym typeface="Wingdings" panose="05000000000000000000" pitchFamily="2" charset="2"/>
              </a:rPr>
              <a:t> de l’Etat sur les conditions de l’activité des entreprises</a:t>
            </a:r>
            <a:endParaRPr lang="fr-FR" b="1"/>
          </a:p>
        </p:txBody>
      </p:sp>
      <p:sp>
        <p:nvSpPr>
          <p:cNvPr id="16" name="ZoneTexte 15">
            <a:extLst>
              <a:ext uri="{FF2B5EF4-FFF2-40B4-BE49-F238E27FC236}">
                <a16:creationId xmlns:a16="http://schemas.microsoft.com/office/drawing/2014/main" id="{903DD4AF-AD9D-4FAE-8521-A66304CEE78C}"/>
              </a:ext>
            </a:extLst>
          </p:cNvPr>
          <p:cNvSpPr txBox="1"/>
          <p:nvPr/>
        </p:nvSpPr>
        <p:spPr>
          <a:xfrm>
            <a:off x="6423119" y="5840490"/>
            <a:ext cx="5199970" cy="646331"/>
          </a:xfrm>
          <a:prstGeom prst="rect">
            <a:avLst/>
          </a:prstGeom>
          <a:noFill/>
        </p:spPr>
        <p:txBody>
          <a:bodyPr wrap="square">
            <a:spAutoFit/>
          </a:bodyPr>
          <a:lstStyle/>
          <a:p>
            <a:pPr algn="just"/>
            <a:r>
              <a:rPr lang="fr-FR" b="1">
                <a:sym typeface="Wingdings" panose="05000000000000000000" pitchFamily="2" charset="2"/>
              </a:rPr>
              <a:t> Action </a:t>
            </a:r>
            <a:r>
              <a:rPr lang="fr-FR" b="1">
                <a:solidFill>
                  <a:srgbClr val="C00000"/>
                </a:solidFill>
                <a:sym typeface="Wingdings" panose="05000000000000000000" pitchFamily="2" charset="2"/>
              </a:rPr>
              <a:t>indirecte</a:t>
            </a:r>
            <a:r>
              <a:rPr lang="fr-FR" b="1">
                <a:sym typeface="Wingdings" panose="05000000000000000000" pitchFamily="2" charset="2"/>
              </a:rPr>
              <a:t> de l’Etat sur l’activité des entreprises </a:t>
            </a:r>
            <a:endParaRPr lang="fr-FR" b="1"/>
          </a:p>
        </p:txBody>
      </p:sp>
    </p:spTree>
    <p:extLst>
      <p:ext uri="{BB962C8B-B14F-4D97-AF65-F5344CB8AC3E}">
        <p14:creationId xmlns:p14="http://schemas.microsoft.com/office/powerpoint/2010/main" val="11314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04E4D7-4E5A-4491-ABA5-4186A4022F8D}"/>
              </a:ext>
            </a:extLst>
          </p:cNvPr>
          <p:cNvPicPr>
            <a:picLocks noChangeAspect="1"/>
          </p:cNvPicPr>
          <p:nvPr/>
        </p:nvPicPr>
        <p:blipFill>
          <a:blip r:embed="rId2"/>
          <a:stretch>
            <a:fillRect/>
          </a:stretch>
        </p:blipFill>
        <p:spPr>
          <a:xfrm>
            <a:off x="828599" y="6480015"/>
            <a:ext cx="10534801" cy="377985"/>
          </a:xfrm>
          <a:prstGeom prst="rect">
            <a:avLst/>
          </a:prstGeom>
        </p:spPr>
      </p:pic>
      <p:sp>
        <p:nvSpPr>
          <p:cNvPr id="3" name="ZoneTexte 2">
            <a:extLst>
              <a:ext uri="{FF2B5EF4-FFF2-40B4-BE49-F238E27FC236}">
                <a16:creationId xmlns:a16="http://schemas.microsoft.com/office/drawing/2014/main" id="{C8FCE99B-7015-4C1E-9FB4-119138C998D2}"/>
              </a:ext>
            </a:extLst>
          </p:cNvPr>
          <p:cNvSpPr txBox="1"/>
          <p:nvPr/>
        </p:nvSpPr>
        <p:spPr>
          <a:xfrm flipH="1">
            <a:off x="11363400" y="-24945"/>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5" name="Image 4">
            <a:extLst>
              <a:ext uri="{FF2B5EF4-FFF2-40B4-BE49-F238E27FC236}">
                <a16:creationId xmlns:a16="http://schemas.microsoft.com/office/drawing/2014/main" id="{A95CFD63-7F2B-43A7-82FA-F3D74E02104A}"/>
              </a:ext>
            </a:extLst>
          </p:cNvPr>
          <p:cNvPicPr>
            <a:picLocks noChangeAspect="1"/>
          </p:cNvPicPr>
          <p:nvPr/>
        </p:nvPicPr>
        <p:blipFill>
          <a:blip r:embed="rId3"/>
          <a:stretch>
            <a:fillRect/>
          </a:stretch>
        </p:blipFill>
        <p:spPr>
          <a:xfrm>
            <a:off x="595842" y="1092987"/>
            <a:ext cx="8855164" cy="4279996"/>
          </a:xfrm>
          <a:prstGeom prst="rect">
            <a:avLst/>
          </a:prstGeom>
        </p:spPr>
      </p:pic>
      <p:sp>
        <p:nvSpPr>
          <p:cNvPr id="6" name="Titre 3">
            <a:extLst>
              <a:ext uri="{FF2B5EF4-FFF2-40B4-BE49-F238E27FC236}">
                <a16:creationId xmlns:a16="http://schemas.microsoft.com/office/drawing/2014/main" id="{661364EC-059B-4176-89BD-3B1F44B47B33}"/>
              </a:ext>
            </a:extLst>
          </p:cNvPr>
          <p:cNvSpPr txBox="1">
            <a:spLocks/>
          </p:cNvSpPr>
          <p:nvPr/>
        </p:nvSpPr>
        <p:spPr>
          <a:xfrm>
            <a:off x="828599" y="354324"/>
            <a:ext cx="10778382" cy="7078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a:solidFill>
                  <a:schemeClr val="accent1"/>
                </a:solidFill>
              </a:rPr>
              <a:t>Le CICE, politique de l’offre ou de la demande ?</a:t>
            </a:r>
          </a:p>
          <a:p>
            <a:endParaRPr lang="fr-FR" sz="4000">
              <a:solidFill>
                <a:schemeClr val="accent1"/>
              </a:solidFill>
            </a:endParaRPr>
          </a:p>
        </p:txBody>
      </p:sp>
      <p:sp>
        <p:nvSpPr>
          <p:cNvPr id="7" name="ZoneTexte 6">
            <a:extLst>
              <a:ext uri="{FF2B5EF4-FFF2-40B4-BE49-F238E27FC236}">
                <a16:creationId xmlns:a16="http://schemas.microsoft.com/office/drawing/2014/main" id="{1D628429-8EE7-454C-B5EE-F5C23AE76CEC}"/>
              </a:ext>
            </a:extLst>
          </p:cNvPr>
          <p:cNvSpPr txBox="1"/>
          <p:nvPr/>
        </p:nvSpPr>
        <p:spPr>
          <a:xfrm rot="20866847">
            <a:off x="3367488" y="2324205"/>
            <a:ext cx="4210162" cy="1323439"/>
          </a:xfrm>
          <a:prstGeom prst="rect">
            <a:avLst/>
          </a:prstGeom>
          <a:noFill/>
        </p:spPr>
        <p:txBody>
          <a:bodyPr wrap="square" rtlCol="0">
            <a:spAutoFit/>
          </a:bodyPr>
          <a:lstStyle/>
          <a:p>
            <a:pPr algn="ctr"/>
            <a:r>
              <a:rPr lang="fr-FR" sz="4000" b="1">
                <a:solidFill>
                  <a:srgbClr val="C00000"/>
                </a:solidFill>
              </a:rPr>
              <a:t>POLITIQUE D’OFFRE</a:t>
            </a:r>
          </a:p>
        </p:txBody>
      </p:sp>
      <p:sp>
        <p:nvSpPr>
          <p:cNvPr id="8" name="ZoneTexte 7">
            <a:extLst>
              <a:ext uri="{FF2B5EF4-FFF2-40B4-BE49-F238E27FC236}">
                <a16:creationId xmlns:a16="http://schemas.microsoft.com/office/drawing/2014/main" id="{CD5E5819-505D-43D8-89B4-3B83C6023CD6}"/>
              </a:ext>
            </a:extLst>
          </p:cNvPr>
          <p:cNvSpPr txBox="1"/>
          <p:nvPr/>
        </p:nvSpPr>
        <p:spPr>
          <a:xfrm>
            <a:off x="1097323" y="5403760"/>
            <a:ext cx="8353683" cy="646331"/>
          </a:xfrm>
          <a:prstGeom prst="rect">
            <a:avLst/>
          </a:prstGeom>
          <a:noFill/>
        </p:spPr>
        <p:txBody>
          <a:bodyPr wrap="square" rtlCol="0">
            <a:spAutoFit/>
          </a:bodyPr>
          <a:lstStyle/>
          <a:p>
            <a:r>
              <a:rPr lang="fr-FR">
                <a:solidFill>
                  <a:srgbClr val="C00000"/>
                </a:solidFill>
                <a:sym typeface="Wingdings" panose="05000000000000000000" pitchFamily="2" charset="2"/>
              </a:rPr>
              <a:t> CICE : avantage fiscal pour les entreprises   baisse des coûts de production  amélioration de la marge  compétitivité, innovation</a:t>
            </a:r>
            <a:endParaRPr lang="fr-FR">
              <a:solidFill>
                <a:srgbClr val="C00000"/>
              </a:solidFill>
            </a:endParaRPr>
          </a:p>
        </p:txBody>
      </p:sp>
      <p:sp>
        <p:nvSpPr>
          <p:cNvPr id="4" name="ZoneTexte 3">
            <a:extLst>
              <a:ext uri="{FF2B5EF4-FFF2-40B4-BE49-F238E27FC236}">
                <a16:creationId xmlns:a16="http://schemas.microsoft.com/office/drawing/2014/main" id="{A427FB55-8D2E-4BC2-A135-D0BFEDDDF91D}"/>
              </a:ext>
            </a:extLst>
          </p:cNvPr>
          <p:cNvSpPr txBox="1"/>
          <p:nvPr/>
        </p:nvSpPr>
        <p:spPr>
          <a:xfrm>
            <a:off x="9809018" y="1893650"/>
            <a:ext cx="1787140" cy="3139321"/>
          </a:xfrm>
          <a:prstGeom prst="rect">
            <a:avLst/>
          </a:prstGeom>
          <a:noFill/>
        </p:spPr>
        <p:txBody>
          <a:bodyPr wrap="square" rtlCol="0">
            <a:spAutoFit/>
          </a:bodyPr>
          <a:lstStyle/>
          <a:p>
            <a:r>
              <a:rPr lang="fr-FR"/>
              <a:t>Au 1</a:t>
            </a:r>
            <a:r>
              <a:rPr lang="fr-FR" baseline="30000"/>
              <a:t>er</a:t>
            </a:r>
            <a:r>
              <a:rPr lang="fr-FR"/>
              <a:t> janvier 2019 : CICE remplacé par un allègement de cotisations sociales (employeur) de 6 points </a:t>
            </a:r>
          </a:p>
          <a:p>
            <a:r>
              <a:rPr lang="fr-FR"/>
              <a:t>pour les salaires  jusqu’à 2,5 fois le smic</a:t>
            </a:r>
          </a:p>
        </p:txBody>
      </p:sp>
    </p:spTree>
    <p:extLst>
      <p:ext uri="{BB962C8B-B14F-4D97-AF65-F5344CB8AC3E}">
        <p14:creationId xmlns:p14="http://schemas.microsoft.com/office/powerpoint/2010/main" val="166049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2"/>
          <a:stretch>
            <a:fillRect/>
          </a:stretch>
        </p:blipFill>
        <p:spPr>
          <a:xfrm>
            <a:off x="828599" y="6480015"/>
            <a:ext cx="10534801" cy="377985"/>
          </a:xfrm>
          <a:prstGeom prst="rect">
            <a:avLst/>
          </a:prstGeom>
        </p:spPr>
      </p:pic>
      <p:sp>
        <p:nvSpPr>
          <p:cNvPr id="5" name="Titre 3">
            <a:extLst>
              <a:ext uri="{FF2B5EF4-FFF2-40B4-BE49-F238E27FC236}">
                <a16:creationId xmlns:a16="http://schemas.microsoft.com/office/drawing/2014/main" id="{674F2A67-F522-48BC-8557-8D4BCA6F5AA7}"/>
              </a:ext>
            </a:extLst>
          </p:cNvPr>
          <p:cNvSpPr>
            <a:spLocks noGrp="1"/>
          </p:cNvSpPr>
          <p:nvPr>
            <p:ph type="title"/>
          </p:nvPr>
        </p:nvSpPr>
        <p:spPr>
          <a:xfrm>
            <a:off x="828599" y="396240"/>
            <a:ext cx="4405801" cy="2937363"/>
          </a:xfrm>
        </p:spPr>
        <p:txBody>
          <a:bodyPr>
            <a:noAutofit/>
          </a:bodyPr>
          <a:lstStyle/>
          <a:p>
            <a:r>
              <a:rPr lang="fr-FR" sz="3200">
                <a:sym typeface="Wingdings" panose="05000000000000000000" pitchFamily="2" charset="2"/>
              </a:rPr>
              <a:t>Cas du </a:t>
            </a:r>
            <a:r>
              <a:rPr lang="fr-FR" sz="3200">
                <a:solidFill>
                  <a:schemeClr val="accent1"/>
                </a:solidFill>
                <a:sym typeface="Wingdings" panose="05000000000000000000" pitchFamily="2" charset="2"/>
              </a:rPr>
              <a:t>Pacte de responsabilité et de solidarité</a:t>
            </a:r>
            <a:r>
              <a:rPr lang="fr-FR" sz="3200" baseline="30000">
                <a:solidFill>
                  <a:schemeClr val="accent1"/>
                </a:solidFill>
                <a:sym typeface="Wingdings" panose="05000000000000000000" pitchFamily="2" charset="2"/>
              </a:rPr>
              <a:t>(1) </a:t>
            </a:r>
            <a:r>
              <a:rPr lang="fr-FR" sz="3200">
                <a:sym typeface="Wingdings" panose="05000000000000000000" pitchFamily="2" charset="2"/>
              </a:rPr>
              <a:t>: une politique « atypique » associant des mesures d’offre et de demande</a:t>
            </a:r>
            <a:endParaRPr lang="fr-FR" sz="3200"/>
          </a:p>
        </p:txBody>
      </p:sp>
      <p:sp>
        <p:nvSpPr>
          <p:cNvPr id="4" name="ZoneTexte 3">
            <a:extLst>
              <a:ext uri="{FF2B5EF4-FFF2-40B4-BE49-F238E27FC236}">
                <a16:creationId xmlns:a16="http://schemas.microsoft.com/office/drawing/2014/main" id="{192C9F25-6501-4EF3-8254-17979E962CDE}"/>
              </a:ext>
            </a:extLst>
          </p:cNvPr>
          <p:cNvSpPr txBox="1"/>
          <p:nvPr/>
        </p:nvSpPr>
        <p:spPr>
          <a:xfrm flipH="1">
            <a:off x="11363400" y="-24945"/>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10" name="Image 9">
            <a:extLst>
              <a:ext uri="{FF2B5EF4-FFF2-40B4-BE49-F238E27FC236}">
                <a16:creationId xmlns:a16="http://schemas.microsoft.com/office/drawing/2014/main" id="{E64F0CD5-D873-4F03-98DE-D64A56FA430B}"/>
              </a:ext>
            </a:extLst>
          </p:cNvPr>
          <p:cNvPicPr>
            <a:picLocks noChangeAspect="1"/>
          </p:cNvPicPr>
          <p:nvPr/>
        </p:nvPicPr>
        <p:blipFill>
          <a:blip r:embed="rId3"/>
          <a:stretch>
            <a:fillRect/>
          </a:stretch>
        </p:blipFill>
        <p:spPr>
          <a:xfrm>
            <a:off x="5639644" y="396240"/>
            <a:ext cx="5470316" cy="4008250"/>
          </a:xfrm>
          <a:prstGeom prst="rect">
            <a:avLst/>
          </a:prstGeom>
        </p:spPr>
      </p:pic>
      <p:sp>
        <p:nvSpPr>
          <p:cNvPr id="14" name="ZoneTexte 13">
            <a:extLst>
              <a:ext uri="{FF2B5EF4-FFF2-40B4-BE49-F238E27FC236}">
                <a16:creationId xmlns:a16="http://schemas.microsoft.com/office/drawing/2014/main" id="{E77E32E6-8374-41D1-8088-95D8CBCEA243}"/>
              </a:ext>
            </a:extLst>
          </p:cNvPr>
          <p:cNvSpPr txBox="1"/>
          <p:nvPr/>
        </p:nvSpPr>
        <p:spPr>
          <a:xfrm>
            <a:off x="730738" y="5342679"/>
            <a:ext cx="10379222" cy="923330"/>
          </a:xfrm>
          <a:prstGeom prst="rect">
            <a:avLst/>
          </a:prstGeom>
          <a:noFill/>
        </p:spPr>
        <p:txBody>
          <a:bodyPr wrap="square">
            <a:spAutoFit/>
          </a:bodyPr>
          <a:lstStyle/>
          <a:p>
            <a:r>
              <a:rPr lang="fr-FR">
                <a:hlinkClick r:id="rId4"/>
              </a:rPr>
              <a:t>https://www.europe1.fr/economie/plan-de-relance-pourquoi-les-entreprises-en-sont-les-grandes-gagnantes-3989507</a:t>
            </a:r>
            <a:endParaRPr lang="fr-FR"/>
          </a:p>
          <a:p>
            <a:endParaRPr lang="fr-FR"/>
          </a:p>
        </p:txBody>
      </p:sp>
      <p:sp>
        <p:nvSpPr>
          <p:cNvPr id="13" name="ZoneTexte 12">
            <a:extLst>
              <a:ext uri="{FF2B5EF4-FFF2-40B4-BE49-F238E27FC236}">
                <a16:creationId xmlns:a16="http://schemas.microsoft.com/office/drawing/2014/main" id="{C55287B5-C464-4B47-844B-C7EFE4A213AA}"/>
              </a:ext>
            </a:extLst>
          </p:cNvPr>
          <p:cNvSpPr txBox="1"/>
          <p:nvPr/>
        </p:nvSpPr>
        <p:spPr>
          <a:xfrm>
            <a:off x="730738" y="4684060"/>
            <a:ext cx="10379222" cy="584775"/>
          </a:xfrm>
          <a:prstGeom prst="rect">
            <a:avLst/>
          </a:prstGeom>
          <a:noFill/>
        </p:spPr>
        <p:txBody>
          <a:bodyPr wrap="square" rtlCol="0">
            <a:spAutoFit/>
          </a:bodyPr>
          <a:lstStyle/>
          <a:p>
            <a:r>
              <a:rPr lang="fr-FR" sz="3200">
                <a:latin typeface="+mj-lt"/>
                <a:ea typeface="+mj-ea"/>
                <a:cs typeface="+mj-cs"/>
              </a:rPr>
              <a:t>Privilégier l’offre ou la demande pour relancer la croissance ? </a:t>
            </a:r>
          </a:p>
        </p:txBody>
      </p:sp>
      <p:sp>
        <p:nvSpPr>
          <p:cNvPr id="15" name="ZoneTexte 14">
            <a:extLst>
              <a:ext uri="{FF2B5EF4-FFF2-40B4-BE49-F238E27FC236}">
                <a16:creationId xmlns:a16="http://schemas.microsoft.com/office/drawing/2014/main" id="{66C86095-EE51-4E66-A763-D6B0F9ADC8E5}"/>
              </a:ext>
            </a:extLst>
          </p:cNvPr>
          <p:cNvSpPr txBox="1"/>
          <p:nvPr/>
        </p:nvSpPr>
        <p:spPr>
          <a:xfrm>
            <a:off x="934556" y="3402026"/>
            <a:ext cx="3746091" cy="738664"/>
          </a:xfrm>
          <a:prstGeom prst="rect">
            <a:avLst/>
          </a:prstGeom>
          <a:noFill/>
        </p:spPr>
        <p:txBody>
          <a:bodyPr wrap="square" rtlCol="0">
            <a:spAutoFit/>
          </a:bodyPr>
          <a:lstStyle/>
          <a:p>
            <a:r>
              <a:rPr lang="fr-FR" sz="1400" baseline="30000">
                <a:solidFill>
                  <a:schemeClr val="bg1">
                    <a:lumMod val="50000"/>
                  </a:schemeClr>
                </a:solidFill>
                <a:sym typeface="Wingdings" panose="05000000000000000000" pitchFamily="2" charset="2"/>
              </a:rPr>
              <a:t>(1) </a:t>
            </a:r>
            <a:r>
              <a:rPr lang="fr-FR" sz="1400">
                <a:solidFill>
                  <a:schemeClr val="bg1">
                    <a:lumMod val="50000"/>
                  </a:schemeClr>
                </a:solidFill>
              </a:rPr>
              <a:t>Ensemble de mesures prises par l’Etat à partir de 2012/2014 en faveur de l’emploi et de l’investissement</a:t>
            </a:r>
          </a:p>
        </p:txBody>
      </p:sp>
    </p:spTree>
    <p:extLst>
      <p:ext uri="{BB962C8B-B14F-4D97-AF65-F5344CB8AC3E}">
        <p14:creationId xmlns:p14="http://schemas.microsoft.com/office/powerpoint/2010/main" val="3880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8B0DAE4-C480-4A9F-8FBA-095CC5D9CF78}"/>
              </a:ext>
            </a:extLst>
          </p:cNvPr>
          <p:cNvSpPr>
            <a:spLocks noGrp="1"/>
          </p:cNvSpPr>
          <p:nvPr>
            <p:ph idx="1"/>
          </p:nvPr>
        </p:nvSpPr>
        <p:spPr>
          <a:xfrm>
            <a:off x="4233799" y="5009083"/>
            <a:ext cx="7540665" cy="1345997"/>
          </a:xfrm>
        </p:spPr>
        <p:txBody>
          <a:bodyPr anchor="ctr">
            <a:normAutofit/>
          </a:bodyPr>
          <a:lstStyle/>
          <a:p>
            <a:pPr marL="0" indent="0">
              <a:buNone/>
            </a:pPr>
            <a:r>
              <a:rPr lang="fr-FR">
                <a:solidFill>
                  <a:schemeClr val="bg1"/>
                </a:solidFill>
              </a:rPr>
              <a:t>U3. Culture économique, juridique et managériale</a:t>
            </a:r>
            <a:br>
              <a:rPr lang="fr-FR">
                <a:solidFill>
                  <a:schemeClr val="bg1"/>
                </a:solidFill>
              </a:rPr>
            </a:br>
            <a:r>
              <a:rPr lang="fr-FR">
                <a:solidFill>
                  <a:schemeClr val="bg1"/>
                </a:solidFill>
              </a:rPr>
              <a:t>BTS SIO, 1</a:t>
            </a:r>
            <a:r>
              <a:rPr lang="fr-FR" baseline="30000">
                <a:solidFill>
                  <a:schemeClr val="bg1"/>
                </a:solidFill>
              </a:rPr>
              <a:t>ère</a:t>
            </a:r>
            <a:r>
              <a:rPr lang="fr-FR">
                <a:solidFill>
                  <a:schemeClr val="bg1"/>
                </a:solidFill>
              </a:rPr>
              <a:t> année</a:t>
            </a:r>
            <a:endParaRPr lang="en-US" sz="2400">
              <a:solidFill>
                <a:schemeClr val="bg1"/>
              </a:solidFill>
            </a:endParaRPr>
          </a:p>
        </p:txBody>
      </p:sp>
      <p:pic>
        <p:nvPicPr>
          <p:cNvPr id="9" name="Picture 2" descr="Découvrir CCI Campus Alsace | CCI Campus">
            <a:extLst>
              <a:ext uri="{FF2B5EF4-FFF2-40B4-BE49-F238E27FC236}">
                <a16:creationId xmlns:a16="http://schemas.microsoft.com/office/drawing/2014/main" id="{DF88781A-AF53-4107-95B4-A6E4D7476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170" y="5008272"/>
            <a:ext cx="1298134" cy="129813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96CA2BA-33BF-479A-91AB-53B72C349776}"/>
              </a:ext>
            </a:extLst>
          </p:cNvPr>
          <p:cNvSpPr txBox="1"/>
          <p:nvPr/>
        </p:nvSpPr>
        <p:spPr>
          <a:xfrm>
            <a:off x="321564" y="547531"/>
            <a:ext cx="11452899" cy="3539430"/>
          </a:xfrm>
          <a:prstGeom prst="rect">
            <a:avLst/>
          </a:prstGeom>
          <a:noFill/>
        </p:spPr>
        <p:txBody>
          <a:bodyPr wrap="square" rtlCol="0">
            <a:spAutoFit/>
          </a:bodyPr>
          <a:lstStyle/>
          <a:p>
            <a:r>
              <a:rPr lang="fr-FR" sz="2800"/>
              <a:t>Thème 2. La régulation de l’activité économique</a:t>
            </a:r>
          </a:p>
          <a:p>
            <a:r>
              <a:rPr lang="fr-FR" sz="2800"/>
              <a:t> </a:t>
            </a:r>
          </a:p>
          <a:p>
            <a:endParaRPr lang="fr-FR"/>
          </a:p>
          <a:p>
            <a:r>
              <a:rPr lang="fr-FR" sz="2400"/>
              <a:t>Chapitre 6. Quel est le rôle de l’Etat dans la régulation économique ?</a:t>
            </a:r>
          </a:p>
          <a:p>
            <a:endParaRPr lang="fr-FR"/>
          </a:p>
          <a:p>
            <a:pPr marL="285750" indent="-285750">
              <a:buFont typeface="Wingdings" panose="05000000000000000000" pitchFamily="2" charset="2"/>
              <a:buChar char=""/>
            </a:pPr>
            <a:r>
              <a:rPr lang="fr-FR">
                <a:sym typeface="Wingdings" panose="05000000000000000000" pitchFamily="2" charset="2"/>
              </a:rPr>
              <a:t>Les principales fonctions de l’Etat et son rôle d’accompagnement de la croissance économique</a:t>
            </a:r>
          </a:p>
          <a:p>
            <a:pPr marL="285750" indent="-285750">
              <a:buFont typeface="Wingdings" panose="05000000000000000000" pitchFamily="2" charset="2"/>
              <a:buChar char=""/>
            </a:pPr>
            <a:r>
              <a:rPr lang="fr-FR">
                <a:sym typeface="Wingdings" panose="05000000000000000000" pitchFamily="2" charset="2"/>
              </a:rPr>
              <a:t>La conjoncture, les caractéristiques structurelles d’une économie</a:t>
            </a:r>
          </a:p>
          <a:p>
            <a:r>
              <a:rPr lang="fr-FR">
                <a:sym typeface="Wingdings" panose="05000000000000000000" pitchFamily="2" charset="2"/>
              </a:rPr>
              <a:t> Les politiques conjoncturelles et les politiques structurelles </a:t>
            </a:r>
          </a:p>
          <a:p>
            <a:pPr marL="285750" indent="-285750">
              <a:buFont typeface="Wingdings" panose="05000000000000000000" pitchFamily="2" charset="2"/>
              <a:buChar char=""/>
            </a:pPr>
            <a:r>
              <a:rPr lang="fr-FR">
                <a:sym typeface="Wingdings" panose="05000000000000000000" pitchFamily="2" charset="2"/>
              </a:rPr>
              <a:t>La politique de l’offre, la politique de la demande </a:t>
            </a:r>
          </a:p>
          <a:p>
            <a:r>
              <a:rPr lang="fr-FR">
                <a:sym typeface="Wingdings" panose="05000000000000000000" pitchFamily="2" charset="2"/>
              </a:rPr>
              <a:t> L’incidence du contexte internationale sur les politiques économiques </a:t>
            </a:r>
          </a:p>
          <a:p>
            <a:r>
              <a:rPr lang="fr-FR">
                <a:sym typeface="Wingdings" panose="05000000000000000000" pitchFamily="2" charset="2"/>
              </a:rPr>
              <a:t> L’influence du cadre européen sur la régulation de l’activité économique </a:t>
            </a:r>
            <a:endParaRPr lang="fr-FR"/>
          </a:p>
        </p:txBody>
      </p:sp>
    </p:spTree>
    <p:extLst>
      <p:ext uri="{BB962C8B-B14F-4D97-AF65-F5344CB8AC3E}">
        <p14:creationId xmlns:p14="http://schemas.microsoft.com/office/powerpoint/2010/main" val="232592917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C9B3129-D7F3-4C2A-8E1D-21156271603B}"/>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13" name="Titre 12">
            <a:extLst>
              <a:ext uri="{FF2B5EF4-FFF2-40B4-BE49-F238E27FC236}">
                <a16:creationId xmlns:a16="http://schemas.microsoft.com/office/drawing/2014/main" id="{CC7C1B6C-C496-49F8-B98A-6F2C22A63EB0}"/>
              </a:ext>
            </a:extLst>
          </p:cNvPr>
          <p:cNvSpPr>
            <a:spLocks noGrp="1"/>
          </p:cNvSpPr>
          <p:nvPr>
            <p:ph type="title"/>
          </p:nvPr>
        </p:nvSpPr>
        <p:spPr>
          <a:xfrm>
            <a:off x="828599" y="37292"/>
            <a:ext cx="8545968" cy="1325563"/>
          </a:xfrm>
        </p:spPr>
        <p:txBody>
          <a:bodyPr/>
          <a:lstStyle/>
          <a:p>
            <a:r>
              <a:rPr lang="fr-FR">
                <a:solidFill>
                  <a:schemeClr val="accent1"/>
                </a:solidFill>
              </a:rPr>
              <a:t>L’influence du contexte international sur les politiques économiques </a:t>
            </a:r>
          </a:p>
        </p:txBody>
      </p:sp>
      <p:sp>
        <p:nvSpPr>
          <p:cNvPr id="6" name="ZoneTexte 5">
            <a:extLst>
              <a:ext uri="{FF2B5EF4-FFF2-40B4-BE49-F238E27FC236}">
                <a16:creationId xmlns:a16="http://schemas.microsoft.com/office/drawing/2014/main" id="{307073D2-1BD4-47EF-AD25-18A0F65933B6}"/>
              </a:ext>
            </a:extLst>
          </p:cNvPr>
          <p:cNvSpPr txBox="1"/>
          <p:nvPr/>
        </p:nvSpPr>
        <p:spPr>
          <a:xfrm flipH="1">
            <a:off x="11537760" y="37292"/>
            <a:ext cx="654239" cy="707886"/>
          </a:xfrm>
          <a:prstGeom prst="rect">
            <a:avLst/>
          </a:prstGeom>
          <a:solidFill>
            <a:schemeClr val="bg1"/>
          </a:solid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7" name="Image 6">
            <a:extLst>
              <a:ext uri="{FF2B5EF4-FFF2-40B4-BE49-F238E27FC236}">
                <a16:creationId xmlns:a16="http://schemas.microsoft.com/office/drawing/2014/main" id="{6A1D613C-E614-4479-92D8-B65625FAA6BE}"/>
              </a:ext>
            </a:extLst>
          </p:cNvPr>
          <p:cNvPicPr>
            <a:picLocks noChangeAspect="1"/>
          </p:cNvPicPr>
          <p:nvPr/>
        </p:nvPicPr>
        <p:blipFill>
          <a:blip r:embed="rId4"/>
          <a:stretch>
            <a:fillRect/>
          </a:stretch>
        </p:blipFill>
        <p:spPr>
          <a:xfrm>
            <a:off x="1756204" y="1708976"/>
            <a:ext cx="8660389" cy="4424917"/>
          </a:xfrm>
          <a:prstGeom prst="rect">
            <a:avLst/>
          </a:prstGeom>
        </p:spPr>
      </p:pic>
      <p:pic>
        <p:nvPicPr>
          <p:cNvPr id="8" name="Image 7">
            <a:extLst>
              <a:ext uri="{FF2B5EF4-FFF2-40B4-BE49-F238E27FC236}">
                <a16:creationId xmlns:a16="http://schemas.microsoft.com/office/drawing/2014/main" id="{6C552A35-9B40-4D62-9483-55701C6B0EE1}"/>
              </a:ext>
            </a:extLst>
          </p:cNvPr>
          <p:cNvPicPr>
            <a:picLocks noChangeAspect="1"/>
          </p:cNvPicPr>
          <p:nvPr/>
        </p:nvPicPr>
        <p:blipFill>
          <a:blip r:embed="rId5"/>
          <a:stretch>
            <a:fillRect/>
          </a:stretch>
        </p:blipFill>
        <p:spPr>
          <a:xfrm>
            <a:off x="3831434" y="1319290"/>
            <a:ext cx="1828800" cy="1219200"/>
          </a:xfrm>
          <a:prstGeom prst="rect">
            <a:avLst/>
          </a:prstGeom>
        </p:spPr>
      </p:pic>
      <p:pic>
        <p:nvPicPr>
          <p:cNvPr id="10" name="Image 9">
            <a:extLst>
              <a:ext uri="{FF2B5EF4-FFF2-40B4-BE49-F238E27FC236}">
                <a16:creationId xmlns:a16="http://schemas.microsoft.com/office/drawing/2014/main" id="{BFD62FB4-5283-450B-B9C4-0F0CB94DC92E}"/>
              </a:ext>
            </a:extLst>
          </p:cNvPr>
          <p:cNvPicPr>
            <a:picLocks noChangeAspect="1"/>
          </p:cNvPicPr>
          <p:nvPr/>
        </p:nvPicPr>
        <p:blipFill>
          <a:blip r:embed="rId6"/>
          <a:stretch>
            <a:fillRect/>
          </a:stretch>
        </p:blipFill>
        <p:spPr>
          <a:xfrm>
            <a:off x="1074692" y="2687581"/>
            <a:ext cx="1932209" cy="1325563"/>
          </a:xfrm>
          <a:prstGeom prst="rect">
            <a:avLst/>
          </a:prstGeom>
        </p:spPr>
      </p:pic>
      <p:pic>
        <p:nvPicPr>
          <p:cNvPr id="11" name="Image 10">
            <a:extLst>
              <a:ext uri="{FF2B5EF4-FFF2-40B4-BE49-F238E27FC236}">
                <a16:creationId xmlns:a16="http://schemas.microsoft.com/office/drawing/2014/main" id="{9BE06AA4-C58E-4FE2-A882-6F6D9539D5E9}"/>
              </a:ext>
            </a:extLst>
          </p:cNvPr>
          <p:cNvPicPr>
            <a:picLocks noChangeAspect="1"/>
          </p:cNvPicPr>
          <p:nvPr/>
        </p:nvPicPr>
        <p:blipFill>
          <a:blip r:embed="rId7"/>
          <a:stretch>
            <a:fillRect/>
          </a:stretch>
        </p:blipFill>
        <p:spPr>
          <a:xfrm>
            <a:off x="9553685" y="1091782"/>
            <a:ext cx="2197741" cy="1234388"/>
          </a:xfrm>
          <a:prstGeom prst="rect">
            <a:avLst/>
          </a:prstGeom>
        </p:spPr>
      </p:pic>
      <p:pic>
        <p:nvPicPr>
          <p:cNvPr id="12" name="Image 11">
            <a:extLst>
              <a:ext uri="{FF2B5EF4-FFF2-40B4-BE49-F238E27FC236}">
                <a16:creationId xmlns:a16="http://schemas.microsoft.com/office/drawing/2014/main" id="{B8E154BE-F548-4F63-8817-433D74D0EA5D}"/>
              </a:ext>
            </a:extLst>
          </p:cNvPr>
          <p:cNvPicPr>
            <a:picLocks noChangeAspect="1"/>
          </p:cNvPicPr>
          <p:nvPr/>
        </p:nvPicPr>
        <p:blipFill>
          <a:blip r:embed="rId8"/>
          <a:stretch>
            <a:fillRect/>
          </a:stretch>
        </p:blipFill>
        <p:spPr>
          <a:xfrm>
            <a:off x="1737001" y="4832082"/>
            <a:ext cx="2362762" cy="1574790"/>
          </a:xfrm>
          <a:prstGeom prst="rect">
            <a:avLst/>
          </a:prstGeom>
        </p:spPr>
      </p:pic>
      <p:pic>
        <p:nvPicPr>
          <p:cNvPr id="14" name="Image 13">
            <a:extLst>
              <a:ext uri="{FF2B5EF4-FFF2-40B4-BE49-F238E27FC236}">
                <a16:creationId xmlns:a16="http://schemas.microsoft.com/office/drawing/2014/main" id="{FBF6FA10-1BA0-4A4E-9A14-C1D303DD6154}"/>
              </a:ext>
            </a:extLst>
          </p:cNvPr>
          <p:cNvPicPr>
            <a:picLocks noChangeAspect="1"/>
          </p:cNvPicPr>
          <p:nvPr/>
        </p:nvPicPr>
        <p:blipFill rotWithShape="1">
          <a:blip r:embed="rId9"/>
          <a:srcRect l="9821" b="17274"/>
          <a:stretch/>
        </p:blipFill>
        <p:spPr>
          <a:xfrm>
            <a:off x="8372304" y="3216093"/>
            <a:ext cx="2362762" cy="1219200"/>
          </a:xfrm>
          <a:prstGeom prst="rect">
            <a:avLst/>
          </a:prstGeom>
        </p:spPr>
      </p:pic>
      <p:pic>
        <p:nvPicPr>
          <p:cNvPr id="15" name="Image 14">
            <a:extLst>
              <a:ext uri="{FF2B5EF4-FFF2-40B4-BE49-F238E27FC236}">
                <a16:creationId xmlns:a16="http://schemas.microsoft.com/office/drawing/2014/main" id="{0AB06E38-033D-4ED3-A3A4-89CDFB4D79F4}"/>
              </a:ext>
            </a:extLst>
          </p:cNvPr>
          <p:cNvPicPr>
            <a:picLocks noChangeAspect="1"/>
          </p:cNvPicPr>
          <p:nvPr/>
        </p:nvPicPr>
        <p:blipFill>
          <a:blip r:embed="rId10"/>
          <a:stretch>
            <a:fillRect/>
          </a:stretch>
        </p:blipFill>
        <p:spPr>
          <a:xfrm>
            <a:off x="6543208" y="1551421"/>
            <a:ext cx="2167467" cy="1219200"/>
          </a:xfrm>
          <a:prstGeom prst="rect">
            <a:avLst/>
          </a:prstGeom>
        </p:spPr>
      </p:pic>
      <p:pic>
        <p:nvPicPr>
          <p:cNvPr id="19" name="Image 18">
            <a:extLst>
              <a:ext uri="{FF2B5EF4-FFF2-40B4-BE49-F238E27FC236}">
                <a16:creationId xmlns:a16="http://schemas.microsoft.com/office/drawing/2014/main" id="{2B23C792-534A-475F-84FE-90D0ED7DAA2C}"/>
              </a:ext>
            </a:extLst>
          </p:cNvPr>
          <p:cNvPicPr>
            <a:picLocks noChangeAspect="1"/>
          </p:cNvPicPr>
          <p:nvPr/>
        </p:nvPicPr>
        <p:blipFill rotWithShape="1">
          <a:blip r:embed="rId11"/>
          <a:srcRect l="10570" t="12171" r="10317" b="16751"/>
          <a:stretch/>
        </p:blipFill>
        <p:spPr>
          <a:xfrm>
            <a:off x="7481923" y="4866820"/>
            <a:ext cx="2300734" cy="1465316"/>
          </a:xfrm>
          <a:prstGeom prst="rect">
            <a:avLst/>
          </a:prstGeom>
        </p:spPr>
      </p:pic>
      <p:grpSp>
        <p:nvGrpSpPr>
          <p:cNvPr id="5" name="Groupe 4">
            <a:extLst>
              <a:ext uri="{FF2B5EF4-FFF2-40B4-BE49-F238E27FC236}">
                <a16:creationId xmlns:a16="http://schemas.microsoft.com/office/drawing/2014/main" id="{9FC71B25-97AA-4B04-94CA-01F6D4A3B929}"/>
              </a:ext>
            </a:extLst>
          </p:cNvPr>
          <p:cNvGrpSpPr/>
          <p:nvPr/>
        </p:nvGrpSpPr>
        <p:grpSpPr>
          <a:xfrm>
            <a:off x="4781275" y="3155684"/>
            <a:ext cx="2183445" cy="2523263"/>
            <a:chOff x="4781275" y="3155684"/>
            <a:chExt cx="2183445" cy="2523263"/>
          </a:xfrm>
        </p:grpSpPr>
        <p:pic>
          <p:nvPicPr>
            <p:cNvPr id="2" name="Image 1">
              <a:extLst>
                <a:ext uri="{FF2B5EF4-FFF2-40B4-BE49-F238E27FC236}">
                  <a16:creationId xmlns:a16="http://schemas.microsoft.com/office/drawing/2014/main" id="{EEDDF33C-9856-469A-A831-CBD1A66DCC15}"/>
                </a:ext>
              </a:extLst>
            </p:cNvPr>
            <p:cNvPicPr>
              <a:picLocks noChangeAspect="1"/>
            </p:cNvPicPr>
            <p:nvPr/>
          </p:nvPicPr>
          <p:blipFill>
            <a:blip r:embed="rId12"/>
            <a:stretch>
              <a:fillRect/>
            </a:stretch>
          </p:blipFill>
          <p:spPr>
            <a:xfrm>
              <a:off x="4797254" y="3155684"/>
              <a:ext cx="2167466" cy="2177142"/>
            </a:xfrm>
            <a:prstGeom prst="rect">
              <a:avLst/>
            </a:prstGeom>
          </p:spPr>
        </p:pic>
        <p:sp>
          <p:nvSpPr>
            <p:cNvPr id="4" name="ZoneTexte 3">
              <a:extLst>
                <a:ext uri="{FF2B5EF4-FFF2-40B4-BE49-F238E27FC236}">
                  <a16:creationId xmlns:a16="http://schemas.microsoft.com/office/drawing/2014/main" id="{75298726-4ED9-4207-A35A-088D833EBA14}"/>
                </a:ext>
              </a:extLst>
            </p:cNvPr>
            <p:cNvSpPr txBox="1"/>
            <p:nvPr/>
          </p:nvSpPr>
          <p:spPr>
            <a:xfrm>
              <a:off x="4781275" y="5309615"/>
              <a:ext cx="2167466" cy="369332"/>
            </a:xfrm>
            <a:prstGeom prst="rect">
              <a:avLst/>
            </a:prstGeom>
            <a:noFill/>
          </p:spPr>
          <p:txBody>
            <a:bodyPr wrap="square" rtlCol="0">
              <a:spAutoFit/>
            </a:bodyPr>
            <a:lstStyle/>
            <a:p>
              <a:pPr algn="ctr"/>
              <a:r>
                <a:rPr lang="fr-FR" b="1"/>
                <a:t>Mondialisation  </a:t>
              </a:r>
            </a:p>
          </p:txBody>
        </p:sp>
      </p:grpSp>
    </p:spTree>
    <p:extLst>
      <p:ext uri="{BB962C8B-B14F-4D97-AF65-F5344CB8AC3E}">
        <p14:creationId xmlns:p14="http://schemas.microsoft.com/office/powerpoint/2010/main" val="25014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5E0B212-6EE9-4025-950D-882ED285CB52}"/>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4" name="ZoneTexte 3">
            <a:extLst>
              <a:ext uri="{FF2B5EF4-FFF2-40B4-BE49-F238E27FC236}">
                <a16:creationId xmlns:a16="http://schemas.microsoft.com/office/drawing/2014/main" id="{BBE1CF43-8E29-448F-AFAD-7CDE4776FD9C}"/>
              </a:ext>
            </a:extLst>
          </p:cNvPr>
          <p:cNvSpPr txBox="1"/>
          <p:nvPr/>
        </p:nvSpPr>
        <p:spPr>
          <a:xfrm flipH="1">
            <a:off x="11467514"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5" name="Titre 1">
            <a:extLst>
              <a:ext uri="{FF2B5EF4-FFF2-40B4-BE49-F238E27FC236}">
                <a16:creationId xmlns:a16="http://schemas.microsoft.com/office/drawing/2014/main" id="{FED8A70A-ECD2-42ED-96E8-FBFFEAE22611}"/>
              </a:ext>
            </a:extLst>
          </p:cNvPr>
          <p:cNvSpPr>
            <a:spLocks noGrp="1"/>
          </p:cNvSpPr>
          <p:nvPr>
            <p:ph type="title"/>
          </p:nvPr>
        </p:nvSpPr>
        <p:spPr>
          <a:xfrm>
            <a:off x="545690" y="1"/>
            <a:ext cx="10827310" cy="1195452"/>
          </a:xfrm>
        </p:spPr>
        <p:txBody>
          <a:bodyPr>
            <a:noAutofit/>
          </a:bodyPr>
          <a:lstStyle/>
          <a:p>
            <a:r>
              <a:rPr lang="fr-FR">
                <a:solidFill>
                  <a:schemeClr val="accent1"/>
                </a:solidFill>
              </a:rPr>
              <a:t>L’influence du cadre européen </a:t>
            </a:r>
            <a:r>
              <a:rPr lang="fr-FR" sz="3200">
                <a:solidFill>
                  <a:schemeClr val="accent1"/>
                </a:solidFill>
              </a:rPr>
              <a:t>sur la régulation de l’activité économique pour un Etat membre  </a:t>
            </a:r>
            <a:endParaRPr lang="fr-FR">
              <a:solidFill>
                <a:schemeClr val="accent1"/>
              </a:solidFill>
            </a:endParaRPr>
          </a:p>
        </p:txBody>
      </p:sp>
      <p:pic>
        <p:nvPicPr>
          <p:cNvPr id="6" name="Image 5">
            <a:extLst>
              <a:ext uri="{FF2B5EF4-FFF2-40B4-BE49-F238E27FC236}">
                <a16:creationId xmlns:a16="http://schemas.microsoft.com/office/drawing/2014/main" id="{D8349E2C-19E5-4FF3-BD1A-A3DC0701E61D}"/>
              </a:ext>
            </a:extLst>
          </p:cNvPr>
          <p:cNvPicPr>
            <a:picLocks noChangeAspect="1"/>
          </p:cNvPicPr>
          <p:nvPr/>
        </p:nvPicPr>
        <p:blipFill rotWithShape="1">
          <a:blip r:embed="rId4"/>
          <a:srcRect t="15459" b="16139"/>
          <a:stretch/>
        </p:blipFill>
        <p:spPr>
          <a:xfrm>
            <a:off x="545690" y="1490740"/>
            <a:ext cx="2145155" cy="1467314"/>
          </a:xfrm>
          <a:prstGeom prst="rect">
            <a:avLst/>
          </a:prstGeom>
        </p:spPr>
      </p:pic>
      <p:sp>
        <p:nvSpPr>
          <p:cNvPr id="7" name="ZoneTexte 6">
            <a:extLst>
              <a:ext uri="{FF2B5EF4-FFF2-40B4-BE49-F238E27FC236}">
                <a16:creationId xmlns:a16="http://schemas.microsoft.com/office/drawing/2014/main" id="{996D53EA-782C-458A-93B2-D23BCFFAAAA8}"/>
              </a:ext>
            </a:extLst>
          </p:cNvPr>
          <p:cNvSpPr txBox="1"/>
          <p:nvPr/>
        </p:nvSpPr>
        <p:spPr>
          <a:xfrm>
            <a:off x="2780944" y="1480726"/>
            <a:ext cx="8686570" cy="1477328"/>
          </a:xfrm>
          <a:prstGeom prst="rect">
            <a:avLst/>
          </a:prstGeom>
          <a:noFill/>
          <a:ln w="12700">
            <a:solidFill>
              <a:schemeClr val="accent1">
                <a:shade val="50000"/>
              </a:schemeClr>
            </a:solidFill>
          </a:ln>
        </p:spPr>
        <p:txBody>
          <a:bodyPr wrap="square" rtlCol="0">
            <a:spAutoFit/>
          </a:bodyPr>
          <a:lstStyle/>
          <a:p>
            <a:r>
              <a:rPr lang="fr-FR" b="1"/>
              <a:t>Cadre européen </a:t>
            </a:r>
          </a:p>
          <a:p>
            <a:pPr marL="285750" indent="-285750">
              <a:buFont typeface="Wingdings" panose="05000000000000000000" pitchFamily="2" charset="2"/>
              <a:buChar char="§"/>
            </a:pPr>
            <a:r>
              <a:rPr lang="fr-FR"/>
              <a:t>Système de coordination et de surveillance des politiques économiques nationales des pays membres de l’Union européenne et de la zone euro </a:t>
            </a:r>
          </a:p>
          <a:p>
            <a:pPr marL="285750" indent="-285750">
              <a:buFont typeface="Wingdings" panose="05000000000000000000" pitchFamily="2" charset="2"/>
              <a:buChar char="§"/>
            </a:pPr>
            <a:r>
              <a:rPr lang="fr-FR"/>
              <a:t>Comportant des « règles de bonne conduite » favorisant la convergence des économies nationales</a:t>
            </a:r>
          </a:p>
        </p:txBody>
      </p:sp>
      <p:sp>
        <p:nvSpPr>
          <p:cNvPr id="8" name="Flèche : virage 7">
            <a:extLst>
              <a:ext uri="{FF2B5EF4-FFF2-40B4-BE49-F238E27FC236}">
                <a16:creationId xmlns:a16="http://schemas.microsoft.com/office/drawing/2014/main" id="{5A0B534F-90A3-4B5F-850D-B56CBCBFD312}"/>
              </a:ext>
            </a:extLst>
          </p:cNvPr>
          <p:cNvSpPr/>
          <p:nvPr/>
        </p:nvSpPr>
        <p:spPr>
          <a:xfrm flipV="1">
            <a:off x="830614" y="2958054"/>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a:extLst>
              <a:ext uri="{FF2B5EF4-FFF2-40B4-BE49-F238E27FC236}">
                <a16:creationId xmlns:a16="http://schemas.microsoft.com/office/drawing/2014/main" id="{E6E28CB8-D6AF-4E14-B639-EF2FD734B13C}"/>
              </a:ext>
            </a:extLst>
          </p:cNvPr>
          <p:cNvSpPr txBox="1"/>
          <p:nvPr/>
        </p:nvSpPr>
        <p:spPr>
          <a:xfrm>
            <a:off x="1968436" y="3164681"/>
            <a:ext cx="9499078" cy="3693319"/>
          </a:xfrm>
          <a:prstGeom prst="rect">
            <a:avLst/>
          </a:prstGeom>
          <a:noFill/>
        </p:spPr>
        <p:txBody>
          <a:bodyPr wrap="square" rtlCol="0">
            <a:spAutoFit/>
          </a:bodyPr>
          <a:lstStyle/>
          <a:p>
            <a:r>
              <a:rPr lang="fr-FR" b="1"/>
              <a:t>Pacte de stabilité et de croissance (PSC) </a:t>
            </a:r>
          </a:p>
          <a:p>
            <a:pPr marL="742950" lvl="1" indent="-285750" algn="just">
              <a:buFont typeface="Wingdings" panose="05000000000000000000" pitchFamily="2" charset="2"/>
              <a:buChar char="§"/>
            </a:pPr>
            <a:r>
              <a:rPr lang="fr-FR"/>
              <a:t>Résolution initialement adoptée en 1997 au Conseil européen d’Amsterdam </a:t>
            </a:r>
          </a:p>
          <a:p>
            <a:pPr marL="742950" lvl="1" indent="-285750" algn="just">
              <a:buFont typeface="Wingdings" panose="05000000000000000000" pitchFamily="2" charset="2"/>
              <a:buChar char="§"/>
            </a:pPr>
            <a:r>
              <a:rPr lang="fr-FR"/>
              <a:t>Instrument de coordination des politiques budgétaires des Etats membres (la politique budgétaire demeure une compétence nationale)</a:t>
            </a:r>
          </a:p>
          <a:p>
            <a:pPr marL="742950" lvl="1" indent="-285750" algn="just">
              <a:buFont typeface="Wingdings" panose="05000000000000000000" pitchFamily="2" charset="2"/>
              <a:buChar char="§"/>
            </a:pPr>
            <a:r>
              <a:rPr lang="fr-FR"/>
              <a:t>Objectif : assurer les finances publiques saines, nécessaires pour garantir la stabilité des prix et stimuler une croissance forte</a:t>
            </a:r>
          </a:p>
          <a:p>
            <a:pPr marL="285750" indent="-285750">
              <a:buFont typeface="Wingdings" panose="05000000000000000000" pitchFamily="2" charset="2"/>
              <a:buChar char="§"/>
            </a:pPr>
            <a:endParaRPr lang="fr-FR" b="1"/>
          </a:p>
          <a:p>
            <a:r>
              <a:rPr lang="fr-FR" b="1"/>
              <a:t>Traité sur la stabilité, la coordination et la gouvernance (TSCG) ou « pacte budgétaire » </a:t>
            </a:r>
          </a:p>
          <a:p>
            <a:pPr marL="715963" indent="-285750">
              <a:buFont typeface="Wingdings" panose="05000000000000000000" pitchFamily="2" charset="2"/>
              <a:buChar char="§"/>
            </a:pPr>
            <a:r>
              <a:rPr lang="fr-FR">
                <a:solidFill>
                  <a:srgbClr val="212529"/>
                </a:solidFill>
                <a:latin typeface="-apple-system"/>
              </a:rPr>
              <a:t>Entrée en vigueur le 1</a:t>
            </a:r>
            <a:r>
              <a:rPr lang="fr-FR" baseline="30000">
                <a:solidFill>
                  <a:srgbClr val="212529"/>
                </a:solidFill>
                <a:latin typeface="-apple-system"/>
              </a:rPr>
              <a:t>er</a:t>
            </a:r>
            <a:r>
              <a:rPr lang="fr-FR">
                <a:solidFill>
                  <a:srgbClr val="212529"/>
                </a:solidFill>
                <a:latin typeface="-apple-system"/>
              </a:rPr>
              <a:t> janvier 2013</a:t>
            </a:r>
          </a:p>
          <a:p>
            <a:pPr marL="715963" indent="-285750">
              <a:buFont typeface="Wingdings" panose="05000000000000000000" pitchFamily="2" charset="2"/>
              <a:buChar char="§"/>
            </a:pPr>
            <a:r>
              <a:rPr lang="fr-FR" b="0">
                <a:solidFill>
                  <a:srgbClr val="212529"/>
                </a:solidFill>
                <a:latin typeface="-apple-system"/>
              </a:rPr>
              <a:t>R</a:t>
            </a:r>
            <a:r>
              <a:rPr lang="fr-FR" b="0" i="0">
                <a:solidFill>
                  <a:srgbClr val="212529"/>
                </a:solidFill>
                <a:effectLst/>
                <a:latin typeface="-apple-system"/>
              </a:rPr>
              <a:t>ègles communes de gouvernance économique et budgétaire</a:t>
            </a:r>
          </a:p>
          <a:p>
            <a:pPr marL="715963" indent="-285750">
              <a:buFont typeface="Wingdings" panose="05000000000000000000" pitchFamily="2" charset="2"/>
              <a:buChar char="§"/>
            </a:pPr>
            <a:r>
              <a:rPr lang="fr-FR" b="0" i="0">
                <a:solidFill>
                  <a:srgbClr val="212529"/>
                </a:solidFill>
                <a:effectLst/>
                <a:latin typeface="-apple-system"/>
              </a:rPr>
              <a:t>“</a:t>
            </a:r>
            <a:r>
              <a:rPr lang="fr-FR" b="0" i="1">
                <a:solidFill>
                  <a:srgbClr val="212529"/>
                </a:solidFill>
                <a:effectLst/>
                <a:latin typeface="-apple-system"/>
              </a:rPr>
              <a:t>Son objectif</a:t>
            </a:r>
            <a:r>
              <a:rPr lang="fr-FR" b="0" i="0">
                <a:solidFill>
                  <a:srgbClr val="212529"/>
                </a:solidFill>
                <a:effectLst/>
                <a:latin typeface="-apple-system"/>
              </a:rPr>
              <a:t> [..] :</a:t>
            </a:r>
            <a:r>
              <a:rPr lang="fr-FR" b="0" i="1">
                <a:solidFill>
                  <a:srgbClr val="212529"/>
                </a:solidFill>
                <a:effectLst/>
                <a:latin typeface="-apple-system"/>
              </a:rPr>
              <a:t> renforcer le pilier économique de l’Union économique et monétaire</a:t>
            </a:r>
            <a:r>
              <a:rPr lang="fr-FR" b="0" i="0">
                <a:solidFill>
                  <a:srgbClr val="212529"/>
                </a:solidFill>
                <a:effectLst/>
                <a:latin typeface="-apple-system"/>
              </a:rPr>
              <a:t> […], </a:t>
            </a:r>
            <a:r>
              <a:rPr lang="fr-FR" b="0" i="1">
                <a:solidFill>
                  <a:srgbClr val="212529"/>
                </a:solidFill>
                <a:effectLst/>
                <a:latin typeface="-apple-system"/>
              </a:rPr>
              <a:t>la coordination de leurs politiques économiques et la gouvernance de la zone euro</a:t>
            </a:r>
            <a:r>
              <a:rPr lang="fr-FR" b="0" i="0">
                <a:solidFill>
                  <a:srgbClr val="212529"/>
                </a:solidFill>
                <a:effectLst/>
                <a:latin typeface="-apple-system"/>
              </a:rPr>
              <a:t>”</a:t>
            </a:r>
            <a:endParaRPr lang="fr-FR" b="1"/>
          </a:p>
          <a:p>
            <a:endParaRPr lang="fr-FR" b="1"/>
          </a:p>
        </p:txBody>
      </p:sp>
    </p:spTree>
    <p:extLst>
      <p:ext uri="{BB962C8B-B14F-4D97-AF65-F5344CB8AC3E}">
        <p14:creationId xmlns:p14="http://schemas.microsoft.com/office/powerpoint/2010/main" val="400943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38CC77-6242-4091-B274-4598E838A7E6}"/>
              </a:ext>
            </a:extLst>
          </p:cNvPr>
          <p:cNvSpPr>
            <a:spLocks noGrp="1"/>
          </p:cNvSpPr>
          <p:nvPr>
            <p:ph type="title"/>
          </p:nvPr>
        </p:nvSpPr>
        <p:spPr>
          <a:xfrm>
            <a:off x="667787" y="219891"/>
            <a:ext cx="10705213" cy="1325563"/>
          </a:xfrm>
        </p:spPr>
        <p:txBody>
          <a:bodyPr>
            <a:noAutofit/>
          </a:bodyPr>
          <a:lstStyle/>
          <a:p>
            <a:r>
              <a:rPr lang="fr-FR">
                <a:solidFill>
                  <a:schemeClr val="accent1"/>
                </a:solidFill>
              </a:rPr>
              <a:t>L’influence du cadre européen </a:t>
            </a:r>
            <a:r>
              <a:rPr lang="fr-FR" sz="3200">
                <a:solidFill>
                  <a:schemeClr val="accent1"/>
                </a:solidFill>
              </a:rPr>
              <a:t>sur la régulation de l’activité économique pour un Etat membre  </a:t>
            </a:r>
            <a:endParaRPr lang="fr-FR">
              <a:solidFill>
                <a:schemeClr val="accent1"/>
              </a:solidFill>
            </a:endParaRPr>
          </a:p>
        </p:txBody>
      </p:sp>
      <p:sp>
        <p:nvSpPr>
          <p:cNvPr id="3" name="ZoneTexte 2">
            <a:extLst>
              <a:ext uri="{FF2B5EF4-FFF2-40B4-BE49-F238E27FC236}">
                <a16:creationId xmlns:a16="http://schemas.microsoft.com/office/drawing/2014/main" id="{3DAE9A31-AA9D-4298-B740-E6837DD70EFF}"/>
              </a:ext>
            </a:extLst>
          </p:cNvPr>
          <p:cNvSpPr txBox="1"/>
          <p:nvPr/>
        </p:nvSpPr>
        <p:spPr>
          <a:xfrm flipH="1">
            <a:off x="11467514"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4" name="Image 3">
            <a:extLst>
              <a:ext uri="{FF2B5EF4-FFF2-40B4-BE49-F238E27FC236}">
                <a16:creationId xmlns:a16="http://schemas.microsoft.com/office/drawing/2014/main" id="{DFE80A34-283D-48E8-8767-ECB84D455E3A}"/>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7" name="ZoneTexte 6">
            <a:extLst>
              <a:ext uri="{FF2B5EF4-FFF2-40B4-BE49-F238E27FC236}">
                <a16:creationId xmlns:a16="http://schemas.microsoft.com/office/drawing/2014/main" id="{ED44D70E-ACB0-464C-9CD0-988A0451FACF}"/>
              </a:ext>
            </a:extLst>
          </p:cNvPr>
          <p:cNvSpPr txBox="1"/>
          <p:nvPr/>
        </p:nvSpPr>
        <p:spPr>
          <a:xfrm>
            <a:off x="667788" y="1567336"/>
            <a:ext cx="11042432" cy="3416320"/>
          </a:xfrm>
          <a:prstGeom prst="rect">
            <a:avLst/>
          </a:prstGeom>
          <a:noFill/>
        </p:spPr>
        <p:txBody>
          <a:bodyPr wrap="square" rtlCol="0">
            <a:spAutoFit/>
          </a:bodyPr>
          <a:lstStyle/>
          <a:p>
            <a:pPr marL="354013" lvl="1" indent="-285750" algn="just">
              <a:buFont typeface="Wingdings" panose="05000000000000000000" pitchFamily="2" charset="2"/>
              <a:buChar char="§"/>
            </a:pPr>
            <a:r>
              <a:rPr lang="fr-FR"/>
              <a:t>Deux grandes règles de discipline budgétaire (référence : article 104 du traité instituant la Communauté européenne : </a:t>
            </a:r>
            <a:r>
              <a:rPr lang="fr-FR" b="0" i="0">
                <a:solidFill>
                  <a:srgbClr val="545454"/>
                </a:solidFill>
                <a:effectLst/>
                <a:latin typeface="Times New Roman" panose="02020603050405020304" pitchFamily="18" charset="0"/>
              </a:rPr>
              <a:t>« </a:t>
            </a:r>
            <a:r>
              <a:rPr lang="fr-FR" b="0" i="1">
                <a:solidFill>
                  <a:srgbClr val="545454"/>
                </a:solidFill>
                <a:effectLst/>
                <a:latin typeface="Times New Roman" panose="02020603050405020304" pitchFamily="18" charset="0"/>
              </a:rPr>
              <a:t>les Etats membres évitent les déficits publics excessifs</a:t>
            </a:r>
            <a:r>
              <a:rPr lang="fr-FR" b="0" i="0">
                <a:solidFill>
                  <a:srgbClr val="545454"/>
                </a:solidFill>
                <a:effectLst/>
                <a:latin typeface="Times New Roman" panose="02020603050405020304" pitchFamily="18" charset="0"/>
              </a:rPr>
              <a:t> »)</a:t>
            </a:r>
            <a:endParaRPr lang="fr-FR"/>
          </a:p>
          <a:p>
            <a:pPr marL="1200150" lvl="2" indent="-285750" algn="just">
              <a:buFont typeface="Wingdings" panose="05000000000000000000" pitchFamily="2" charset="2"/>
              <a:buChar char="§"/>
            </a:pPr>
            <a:r>
              <a:rPr lang="fr-FR" b="1"/>
              <a:t>Déficit </a:t>
            </a:r>
            <a:r>
              <a:rPr lang="fr-FR" b="1">
                <a:solidFill>
                  <a:srgbClr val="C00000"/>
                </a:solidFill>
              </a:rPr>
              <a:t>public </a:t>
            </a:r>
            <a:r>
              <a:rPr lang="fr-FR" b="1"/>
              <a:t>&lt; 3% du PIB</a:t>
            </a:r>
            <a:endParaRPr lang="fr-FR"/>
          </a:p>
          <a:p>
            <a:pPr marL="1200150" lvl="2" indent="-285750" algn="just">
              <a:buFont typeface="Wingdings" panose="05000000000000000000" pitchFamily="2" charset="2"/>
              <a:buChar char="§"/>
            </a:pPr>
            <a:r>
              <a:rPr lang="fr-FR" b="1"/>
              <a:t>Dette publique &lt; 60% du PIB</a:t>
            </a:r>
            <a:r>
              <a:rPr lang="fr-FR"/>
              <a:t> (accumulation des déficits annuels)</a:t>
            </a:r>
          </a:p>
          <a:p>
            <a:pPr marL="354013" lvl="2" indent="-285750" algn="just">
              <a:buFont typeface="Wingdings" panose="05000000000000000000" pitchFamily="2" charset="2"/>
              <a:buChar char="§"/>
            </a:pPr>
            <a:r>
              <a:rPr lang="fr-FR"/>
              <a:t>Une </a:t>
            </a:r>
            <a:r>
              <a:rPr lang="fr-FR" b="1"/>
              <a:t>règle d’or budgétaire </a:t>
            </a:r>
            <a:r>
              <a:rPr lang="fr-FR"/>
              <a:t>instaurée par le TSCG</a:t>
            </a:r>
          </a:p>
          <a:p>
            <a:pPr marL="811213" lvl="3" indent="-285750" algn="just">
              <a:buFont typeface="Wingdings" panose="05000000000000000000" pitchFamily="2" charset="2"/>
              <a:buChar char="§"/>
              <a:tabLst>
                <a:tab pos="1254125" algn="l"/>
              </a:tabLst>
            </a:pPr>
            <a:r>
              <a:rPr lang="fr-FR"/>
              <a:t>Avoir des budgets en équilibre ou en excédent </a:t>
            </a:r>
          </a:p>
          <a:p>
            <a:pPr marL="811213" lvl="3" indent="-285750" algn="just">
              <a:buFont typeface="Wingdings" panose="05000000000000000000" pitchFamily="2" charset="2"/>
              <a:buChar char="§"/>
              <a:tabLst>
                <a:tab pos="1254125" algn="l"/>
              </a:tabLst>
            </a:pPr>
            <a:r>
              <a:rPr lang="fr-FR" b="0" i="0">
                <a:solidFill>
                  <a:srgbClr val="212529"/>
                </a:solidFill>
                <a:effectLst/>
                <a:latin typeface="-apple-system"/>
              </a:rPr>
              <a:t>Si la dette publique d’un Etat membre est &gt; 60% du PIB : le déficit public </a:t>
            </a:r>
            <a:r>
              <a:rPr lang="fr-FR" b="0" i="0">
                <a:solidFill>
                  <a:srgbClr val="C00000"/>
                </a:solidFill>
                <a:effectLst/>
                <a:latin typeface="-apple-system"/>
              </a:rPr>
              <a:t>structurel </a:t>
            </a:r>
            <a:r>
              <a:rPr lang="fr-FR" b="0" i="0">
                <a:solidFill>
                  <a:srgbClr val="212529"/>
                </a:solidFill>
                <a:effectLst/>
                <a:latin typeface="-apple-system"/>
              </a:rPr>
              <a:t>doit être &lt; à 0,5% du PIB</a:t>
            </a:r>
          </a:p>
          <a:p>
            <a:pPr marL="811213" lvl="3" indent="-285750" algn="just">
              <a:buFont typeface="Wingdings" panose="05000000000000000000" pitchFamily="2" charset="2"/>
              <a:buChar char="§"/>
              <a:tabLst>
                <a:tab pos="1254125" algn="l"/>
              </a:tabLst>
            </a:pPr>
            <a:r>
              <a:rPr lang="fr-FR" b="0" i="0">
                <a:solidFill>
                  <a:srgbClr val="212529"/>
                </a:solidFill>
                <a:effectLst/>
                <a:latin typeface="-apple-system"/>
              </a:rPr>
              <a:t>Si la dette publique d’un État est &lt; à 60% du PIB : le déficit public </a:t>
            </a:r>
            <a:r>
              <a:rPr lang="fr-FR" b="0" i="0">
                <a:solidFill>
                  <a:srgbClr val="C00000"/>
                </a:solidFill>
                <a:effectLst/>
                <a:latin typeface="-apple-system"/>
              </a:rPr>
              <a:t>structurel </a:t>
            </a:r>
            <a:r>
              <a:rPr lang="fr-FR" b="0" i="0">
                <a:solidFill>
                  <a:srgbClr val="212529"/>
                </a:solidFill>
                <a:effectLst/>
                <a:latin typeface="-apple-system"/>
              </a:rPr>
              <a:t>peut aller jusqu’à 1% du PIB</a:t>
            </a:r>
            <a:endParaRPr lang="fr-FR"/>
          </a:p>
          <a:p>
            <a:pPr marL="354013" lvl="2" indent="-285750" algn="just">
              <a:buFont typeface="Wingdings" panose="05000000000000000000" pitchFamily="2" charset="2"/>
              <a:buChar char="§"/>
            </a:pPr>
            <a:r>
              <a:rPr lang="fr-FR"/>
              <a:t>Des mécanismes associés : </a:t>
            </a:r>
          </a:p>
          <a:p>
            <a:pPr marL="1185863" lvl="3" indent="-285750" algn="just">
              <a:buFont typeface="Wingdings" panose="05000000000000000000" pitchFamily="2" charset="2"/>
              <a:buChar char="§"/>
            </a:pPr>
            <a:r>
              <a:rPr lang="fr-FR" b="1"/>
              <a:t>Surveillance multilatérale </a:t>
            </a:r>
            <a:r>
              <a:rPr lang="fr-FR"/>
              <a:t>(entre Etats membres)</a:t>
            </a:r>
          </a:p>
          <a:p>
            <a:pPr marL="1185863" lvl="3" indent="-285750" algn="just">
              <a:buFont typeface="Wingdings" panose="05000000000000000000" pitchFamily="2" charset="2"/>
              <a:buChar char="§"/>
            </a:pPr>
            <a:r>
              <a:rPr lang="fr-FR" b="1"/>
              <a:t>Procédure des déficits excessifs </a:t>
            </a:r>
            <a:r>
              <a:rPr lang="fr-FR"/>
              <a:t>: avertissement et recommandations à l’Etat concerné, voire sanctions financières </a:t>
            </a:r>
          </a:p>
        </p:txBody>
      </p:sp>
      <p:sp>
        <p:nvSpPr>
          <p:cNvPr id="11" name="ZoneTexte 10">
            <a:extLst>
              <a:ext uri="{FF2B5EF4-FFF2-40B4-BE49-F238E27FC236}">
                <a16:creationId xmlns:a16="http://schemas.microsoft.com/office/drawing/2014/main" id="{88F22D48-A415-4E9A-8887-83C709784299}"/>
              </a:ext>
            </a:extLst>
          </p:cNvPr>
          <p:cNvSpPr txBox="1"/>
          <p:nvPr/>
        </p:nvSpPr>
        <p:spPr>
          <a:xfrm>
            <a:off x="2227006" y="5176507"/>
            <a:ext cx="9483214" cy="1323439"/>
          </a:xfrm>
          <a:prstGeom prst="rect">
            <a:avLst/>
          </a:prstGeom>
          <a:noFill/>
          <a:ln w="22225">
            <a:solidFill>
              <a:schemeClr val="accent1">
                <a:shade val="50000"/>
              </a:schemeClr>
            </a:solidFill>
          </a:ln>
        </p:spPr>
        <p:txBody>
          <a:bodyPr wrap="square" rtlCol="0">
            <a:spAutoFit/>
          </a:bodyPr>
          <a:lstStyle/>
          <a:p>
            <a:pPr marL="285750" indent="-285750">
              <a:buFont typeface="Wingdings" panose="05000000000000000000" pitchFamily="2" charset="2"/>
              <a:buChar char="§"/>
            </a:pPr>
            <a:r>
              <a:rPr lang="fr-FR" sz="1600" b="1"/>
              <a:t>Pacte de stabilité et de croissance </a:t>
            </a:r>
            <a:r>
              <a:rPr lang="fr-FR" sz="1600"/>
              <a:t>suspendu depuis mars 2020 en considération de la crise sanitaire</a:t>
            </a:r>
          </a:p>
          <a:p>
            <a:pPr marL="285750" indent="-285750">
              <a:buFont typeface="Wingdings" panose="05000000000000000000" pitchFamily="2" charset="2"/>
              <a:buChar char="§"/>
            </a:pPr>
            <a:r>
              <a:rPr lang="fr-FR" sz="1600" b="1"/>
              <a:t>Déficit public </a:t>
            </a:r>
            <a:r>
              <a:rPr lang="fr-FR" sz="1600"/>
              <a:t>: déficit de l’Etat </a:t>
            </a:r>
            <a:r>
              <a:rPr lang="fr-FR" sz="1600" u="sng"/>
              <a:t>et</a:t>
            </a:r>
            <a:r>
              <a:rPr lang="fr-FR" sz="1600"/>
              <a:t> des autres administrations publiques (collectivités territoriales, organismes de Sécurité sociale budgétaire)</a:t>
            </a:r>
          </a:p>
          <a:p>
            <a:pPr marL="285750" indent="-285750">
              <a:buFont typeface="Wingdings" panose="05000000000000000000" pitchFamily="2" charset="2"/>
              <a:buChar char="§"/>
            </a:pPr>
            <a:r>
              <a:rPr lang="fr-FR" sz="1600" b="1"/>
              <a:t>Déficit budgétaire </a:t>
            </a:r>
            <a:r>
              <a:rPr lang="fr-FR" sz="1600"/>
              <a:t>: déficit du </a:t>
            </a:r>
            <a:r>
              <a:rPr lang="fr-FR" sz="1600" u="sng"/>
              <a:t>budget de l’Etat central</a:t>
            </a:r>
          </a:p>
          <a:p>
            <a:pPr marL="285750" indent="-285750">
              <a:buFont typeface="Wingdings" panose="05000000000000000000" pitchFamily="2" charset="2"/>
              <a:buChar char="§"/>
            </a:pPr>
            <a:r>
              <a:rPr lang="fr-FR" sz="1600" b="1"/>
              <a:t>Déficit structurel </a:t>
            </a:r>
            <a:r>
              <a:rPr lang="fr-FR" sz="1600"/>
              <a:t>: déficit corrigé des variations de la conjoncture, c-à-d hors dépenses inhabituelles</a:t>
            </a:r>
          </a:p>
        </p:txBody>
      </p:sp>
      <p:pic>
        <p:nvPicPr>
          <p:cNvPr id="12" name="Image 11">
            <a:extLst>
              <a:ext uri="{FF2B5EF4-FFF2-40B4-BE49-F238E27FC236}">
                <a16:creationId xmlns:a16="http://schemas.microsoft.com/office/drawing/2014/main" id="{B57F749B-2473-4E7D-9204-45C5642CBA4F}"/>
              </a:ext>
            </a:extLst>
          </p:cNvPr>
          <p:cNvPicPr>
            <a:picLocks noChangeAspect="1"/>
          </p:cNvPicPr>
          <p:nvPr/>
        </p:nvPicPr>
        <p:blipFill>
          <a:blip r:embed="rId4"/>
          <a:stretch>
            <a:fillRect/>
          </a:stretch>
        </p:blipFill>
        <p:spPr>
          <a:xfrm>
            <a:off x="828599" y="5176507"/>
            <a:ext cx="1169551" cy="1169551"/>
          </a:xfrm>
          <a:prstGeom prst="rect">
            <a:avLst/>
          </a:prstGeom>
        </p:spPr>
      </p:pic>
    </p:spTree>
    <p:extLst>
      <p:ext uri="{BB962C8B-B14F-4D97-AF65-F5344CB8AC3E}">
        <p14:creationId xmlns:p14="http://schemas.microsoft.com/office/powerpoint/2010/main" val="108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15C116-9C5F-4F40-A1B4-09C16EEA51F8}"/>
              </a:ext>
            </a:extLst>
          </p:cNvPr>
          <p:cNvPicPr>
            <a:picLocks noChangeAspect="1"/>
          </p:cNvPicPr>
          <p:nvPr/>
        </p:nvPicPr>
        <p:blipFill>
          <a:blip r:embed="rId3"/>
          <a:stretch>
            <a:fillRect/>
          </a:stretch>
        </p:blipFill>
        <p:spPr>
          <a:xfrm>
            <a:off x="828599" y="76302"/>
            <a:ext cx="7692148" cy="6403713"/>
          </a:xfrm>
          <a:prstGeom prst="rect">
            <a:avLst/>
          </a:prstGeom>
        </p:spPr>
      </p:pic>
      <p:pic>
        <p:nvPicPr>
          <p:cNvPr id="5" name="Image 4">
            <a:extLst>
              <a:ext uri="{FF2B5EF4-FFF2-40B4-BE49-F238E27FC236}">
                <a16:creationId xmlns:a16="http://schemas.microsoft.com/office/drawing/2014/main" id="{2F44E79F-78B4-4C67-A39C-68195BADAD14}"/>
              </a:ext>
            </a:extLst>
          </p:cNvPr>
          <p:cNvPicPr>
            <a:picLocks noChangeAspect="1"/>
          </p:cNvPicPr>
          <p:nvPr/>
        </p:nvPicPr>
        <p:blipFill>
          <a:blip r:embed="rId4"/>
          <a:stretch>
            <a:fillRect/>
          </a:stretch>
        </p:blipFill>
        <p:spPr>
          <a:xfrm>
            <a:off x="828599" y="6480015"/>
            <a:ext cx="10534801" cy="377985"/>
          </a:xfrm>
          <a:prstGeom prst="rect">
            <a:avLst/>
          </a:prstGeom>
        </p:spPr>
      </p:pic>
      <p:sp>
        <p:nvSpPr>
          <p:cNvPr id="6" name="ZoneTexte 5">
            <a:extLst>
              <a:ext uri="{FF2B5EF4-FFF2-40B4-BE49-F238E27FC236}">
                <a16:creationId xmlns:a16="http://schemas.microsoft.com/office/drawing/2014/main" id="{48B96983-194A-41DA-B48C-D6D71DB6E0B4}"/>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7" name="Flèche : chevron 6">
            <a:extLst>
              <a:ext uri="{FF2B5EF4-FFF2-40B4-BE49-F238E27FC236}">
                <a16:creationId xmlns:a16="http://schemas.microsoft.com/office/drawing/2014/main" id="{CDCD7071-B712-4A95-AC12-5A51548EFF37}"/>
              </a:ext>
            </a:extLst>
          </p:cNvPr>
          <p:cNvSpPr/>
          <p:nvPr/>
        </p:nvSpPr>
        <p:spPr>
          <a:xfrm>
            <a:off x="8317822" y="3386180"/>
            <a:ext cx="202925" cy="7728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hevron 8">
            <a:extLst>
              <a:ext uri="{FF2B5EF4-FFF2-40B4-BE49-F238E27FC236}">
                <a16:creationId xmlns:a16="http://schemas.microsoft.com/office/drawing/2014/main" id="{39AD188F-9871-4452-B0BD-3878A9474DC7}"/>
              </a:ext>
            </a:extLst>
          </p:cNvPr>
          <p:cNvSpPr/>
          <p:nvPr/>
        </p:nvSpPr>
        <p:spPr>
          <a:xfrm>
            <a:off x="8301298" y="2333216"/>
            <a:ext cx="202925" cy="7728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61F5213E-CF53-4D1E-A760-7FD985544E46}"/>
              </a:ext>
            </a:extLst>
          </p:cNvPr>
          <p:cNvSpPr txBox="1"/>
          <p:nvPr/>
        </p:nvSpPr>
        <p:spPr>
          <a:xfrm>
            <a:off x="8504223" y="4355822"/>
            <a:ext cx="3268524" cy="1200329"/>
          </a:xfrm>
          <a:prstGeom prst="rect">
            <a:avLst/>
          </a:prstGeom>
          <a:noFill/>
        </p:spPr>
        <p:txBody>
          <a:bodyPr wrap="square" rtlCol="0">
            <a:spAutoFit/>
          </a:bodyPr>
          <a:lstStyle/>
          <a:p>
            <a:r>
              <a:rPr lang="fr-FR">
                <a:solidFill>
                  <a:srgbClr val="C00000"/>
                </a:solidFill>
              </a:rPr>
              <a:t>Niveau de dette publique &gt; 60% fixés par la BCE (avant crise sanitaire), trajectoire de réduction post-crise</a:t>
            </a:r>
          </a:p>
        </p:txBody>
      </p:sp>
      <p:sp>
        <p:nvSpPr>
          <p:cNvPr id="11" name="ZoneTexte 10">
            <a:extLst>
              <a:ext uri="{FF2B5EF4-FFF2-40B4-BE49-F238E27FC236}">
                <a16:creationId xmlns:a16="http://schemas.microsoft.com/office/drawing/2014/main" id="{9E5F1950-FCFE-4A14-8A84-3A11CAD986E3}"/>
              </a:ext>
            </a:extLst>
          </p:cNvPr>
          <p:cNvSpPr txBox="1"/>
          <p:nvPr/>
        </p:nvSpPr>
        <p:spPr>
          <a:xfrm>
            <a:off x="8504223" y="3162979"/>
            <a:ext cx="3268524" cy="1200329"/>
          </a:xfrm>
          <a:prstGeom prst="rect">
            <a:avLst/>
          </a:prstGeom>
          <a:noFill/>
        </p:spPr>
        <p:txBody>
          <a:bodyPr wrap="square" rtlCol="0">
            <a:spAutoFit/>
          </a:bodyPr>
          <a:lstStyle/>
          <a:p>
            <a:r>
              <a:rPr lang="fr-FR">
                <a:solidFill>
                  <a:srgbClr val="C00000"/>
                </a:solidFill>
              </a:rPr>
              <a:t>Taux de déficit public &gt; 3% fixés par la BCE (avant crise sanitaire), trajectoire de réduction post-crise </a:t>
            </a:r>
          </a:p>
        </p:txBody>
      </p:sp>
      <p:sp>
        <p:nvSpPr>
          <p:cNvPr id="12" name="ZoneTexte 11">
            <a:extLst>
              <a:ext uri="{FF2B5EF4-FFF2-40B4-BE49-F238E27FC236}">
                <a16:creationId xmlns:a16="http://schemas.microsoft.com/office/drawing/2014/main" id="{1A8FA9A0-D11A-46DC-897B-BFCAE71F7C0F}"/>
              </a:ext>
            </a:extLst>
          </p:cNvPr>
          <p:cNvSpPr txBox="1"/>
          <p:nvPr/>
        </p:nvSpPr>
        <p:spPr>
          <a:xfrm>
            <a:off x="8520747" y="2206317"/>
            <a:ext cx="3268524" cy="923330"/>
          </a:xfrm>
          <a:prstGeom prst="rect">
            <a:avLst/>
          </a:prstGeom>
          <a:noFill/>
        </p:spPr>
        <p:txBody>
          <a:bodyPr wrap="square" rtlCol="0">
            <a:spAutoFit/>
          </a:bodyPr>
          <a:lstStyle/>
          <a:p>
            <a:r>
              <a:rPr lang="fr-FR">
                <a:solidFill>
                  <a:srgbClr val="C00000"/>
                </a:solidFill>
              </a:rPr>
              <a:t>Déficit budgétaire récurrent, accentué par la crise sanitaire en 2020 – 2021 </a:t>
            </a:r>
          </a:p>
        </p:txBody>
      </p:sp>
      <p:sp>
        <p:nvSpPr>
          <p:cNvPr id="13" name="Flèche : droite 12">
            <a:extLst>
              <a:ext uri="{FF2B5EF4-FFF2-40B4-BE49-F238E27FC236}">
                <a16:creationId xmlns:a16="http://schemas.microsoft.com/office/drawing/2014/main" id="{AAC4CF98-060B-4DC4-B017-B36F3AD0A643}"/>
              </a:ext>
            </a:extLst>
          </p:cNvPr>
          <p:cNvSpPr/>
          <p:nvPr/>
        </p:nvSpPr>
        <p:spPr>
          <a:xfrm rot="18647415">
            <a:off x="3009880" y="5664361"/>
            <a:ext cx="604684" cy="35957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D3136BA1-2C85-4F96-9651-B9D19EE3D159}"/>
              </a:ext>
            </a:extLst>
          </p:cNvPr>
          <p:cNvSpPr txBox="1"/>
          <p:nvPr/>
        </p:nvSpPr>
        <p:spPr>
          <a:xfrm>
            <a:off x="3559285" y="5424840"/>
            <a:ext cx="1961535" cy="923330"/>
          </a:xfrm>
          <a:prstGeom prst="rect">
            <a:avLst/>
          </a:prstGeom>
          <a:noFill/>
          <a:ln>
            <a:solidFill>
              <a:srgbClr val="C00000"/>
            </a:solidFill>
          </a:ln>
        </p:spPr>
        <p:txBody>
          <a:bodyPr wrap="square" rtlCol="0">
            <a:spAutoFit/>
          </a:bodyPr>
          <a:lstStyle/>
          <a:p>
            <a:r>
              <a:rPr lang="fr-FR">
                <a:solidFill>
                  <a:srgbClr val="C00000"/>
                </a:solidFill>
              </a:rPr>
              <a:t>Prévision hausse recettes dans le budget</a:t>
            </a:r>
          </a:p>
        </p:txBody>
      </p:sp>
      <p:sp>
        <p:nvSpPr>
          <p:cNvPr id="15" name="Flèche : droite 14">
            <a:extLst>
              <a:ext uri="{FF2B5EF4-FFF2-40B4-BE49-F238E27FC236}">
                <a16:creationId xmlns:a16="http://schemas.microsoft.com/office/drawing/2014/main" id="{E5B855BA-DC68-4BFC-9CCF-785094299B57}"/>
              </a:ext>
            </a:extLst>
          </p:cNvPr>
          <p:cNvSpPr/>
          <p:nvPr/>
        </p:nvSpPr>
        <p:spPr>
          <a:xfrm rot="3584509">
            <a:off x="8015397" y="5684794"/>
            <a:ext cx="604684" cy="35957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3E8BF67C-4AD3-4A7C-A2E8-040758B3D2BD}"/>
              </a:ext>
            </a:extLst>
          </p:cNvPr>
          <p:cNvSpPr txBox="1"/>
          <p:nvPr/>
        </p:nvSpPr>
        <p:spPr>
          <a:xfrm>
            <a:off x="8608126" y="5544173"/>
            <a:ext cx="3097627" cy="646331"/>
          </a:xfrm>
          <a:prstGeom prst="rect">
            <a:avLst/>
          </a:prstGeom>
          <a:noFill/>
          <a:ln>
            <a:solidFill>
              <a:srgbClr val="C00000"/>
            </a:solidFill>
          </a:ln>
        </p:spPr>
        <p:txBody>
          <a:bodyPr wrap="square" rtlCol="0">
            <a:spAutoFit/>
          </a:bodyPr>
          <a:lstStyle/>
          <a:p>
            <a:r>
              <a:rPr lang="fr-FR">
                <a:solidFill>
                  <a:srgbClr val="C00000"/>
                </a:solidFill>
              </a:rPr>
              <a:t>Prévision baisse dépenses dans le budget</a:t>
            </a:r>
          </a:p>
        </p:txBody>
      </p:sp>
      <p:sp>
        <p:nvSpPr>
          <p:cNvPr id="17" name="Flèche : chevron 16">
            <a:extLst>
              <a:ext uri="{FF2B5EF4-FFF2-40B4-BE49-F238E27FC236}">
                <a16:creationId xmlns:a16="http://schemas.microsoft.com/office/drawing/2014/main" id="{D7426BF5-F90F-480E-A779-0E5783407DF0}"/>
              </a:ext>
            </a:extLst>
          </p:cNvPr>
          <p:cNvSpPr/>
          <p:nvPr/>
        </p:nvSpPr>
        <p:spPr>
          <a:xfrm>
            <a:off x="8317822" y="4491849"/>
            <a:ext cx="202925" cy="7728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ZoneTexte 17">
            <a:extLst>
              <a:ext uri="{FF2B5EF4-FFF2-40B4-BE49-F238E27FC236}">
                <a16:creationId xmlns:a16="http://schemas.microsoft.com/office/drawing/2014/main" id="{455705EB-5771-4C1A-BB4B-F7E5CDCC6F1E}"/>
              </a:ext>
            </a:extLst>
          </p:cNvPr>
          <p:cNvSpPr txBox="1"/>
          <p:nvPr/>
        </p:nvSpPr>
        <p:spPr>
          <a:xfrm>
            <a:off x="8730014" y="76302"/>
            <a:ext cx="2816942" cy="1200329"/>
          </a:xfrm>
          <a:prstGeom prst="rect">
            <a:avLst/>
          </a:prstGeom>
          <a:noFill/>
        </p:spPr>
        <p:txBody>
          <a:bodyPr wrap="square" rtlCol="0">
            <a:spAutoFit/>
          </a:bodyPr>
          <a:lstStyle/>
          <a:p>
            <a:r>
              <a:rPr lang="fr-FR" sz="2400">
                <a:solidFill>
                  <a:schemeClr val="accent1"/>
                </a:solidFill>
                <a:latin typeface="+mj-lt"/>
                <a:ea typeface="+mj-ea"/>
                <a:cs typeface="+mj-cs"/>
              </a:rPr>
              <a:t>France, budget 2022 et respect des règles européennes</a:t>
            </a:r>
          </a:p>
        </p:txBody>
      </p:sp>
      <p:sp>
        <p:nvSpPr>
          <p:cNvPr id="2" name="Rectangle : coins arrondis 1">
            <a:extLst>
              <a:ext uri="{FF2B5EF4-FFF2-40B4-BE49-F238E27FC236}">
                <a16:creationId xmlns:a16="http://schemas.microsoft.com/office/drawing/2014/main" id="{00EA4C79-B617-4501-AA58-EE5E0564AF55}"/>
              </a:ext>
            </a:extLst>
          </p:cNvPr>
          <p:cNvSpPr/>
          <p:nvPr/>
        </p:nvSpPr>
        <p:spPr>
          <a:xfrm>
            <a:off x="1224116" y="1285403"/>
            <a:ext cx="2831690" cy="301446"/>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F9C912E2-22A5-48E3-BA95-30B6ED7617A2}"/>
              </a:ext>
            </a:extLst>
          </p:cNvPr>
          <p:cNvSpPr/>
          <p:nvPr/>
        </p:nvSpPr>
        <p:spPr>
          <a:xfrm>
            <a:off x="1224116" y="1976284"/>
            <a:ext cx="3672349" cy="1696064"/>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77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p:bldP spid="12" grpId="0"/>
      <p:bldP spid="13" grpId="0" animBg="1"/>
      <p:bldP spid="14" grpId="0" animBg="1"/>
      <p:bldP spid="15" grpId="0" animBg="1"/>
      <p:bldP spid="16" grpId="0" animBg="1"/>
      <p:bldP spid="17" grpId="0" animBg="1"/>
      <p:bldP spid="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DAE9A31-AA9D-4298-B740-E6837DD70EFF}"/>
              </a:ext>
            </a:extLst>
          </p:cNvPr>
          <p:cNvSpPr txBox="1"/>
          <p:nvPr/>
        </p:nvSpPr>
        <p:spPr>
          <a:xfrm flipH="1">
            <a:off x="11467514"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4" name="Image 3">
            <a:extLst>
              <a:ext uri="{FF2B5EF4-FFF2-40B4-BE49-F238E27FC236}">
                <a16:creationId xmlns:a16="http://schemas.microsoft.com/office/drawing/2014/main" id="{DFE80A34-283D-48E8-8767-ECB84D455E3A}"/>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11" name="Titre 1">
            <a:extLst>
              <a:ext uri="{FF2B5EF4-FFF2-40B4-BE49-F238E27FC236}">
                <a16:creationId xmlns:a16="http://schemas.microsoft.com/office/drawing/2014/main" id="{A38C8C96-D40A-42D2-9F60-3DA2822F759E}"/>
              </a:ext>
            </a:extLst>
          </p:cNvPr>
          <p:cNvSpPr txBox="1">
            <a:spLocks/>
          </p:cNvSpPr>
          <p:nvPr/>
        </p:nvSpPr>
        <p:spPr>
          <a:xfrm>
            <a:off x="520303" y="87334"/>
            <a:ext cx="1070521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accent1"/>
                </a:solidFill>
              </a:rPr>
              <a:t>L’influence du cadre européen </a:t>
            </a:r>
            <a:r>
              <a:rPr lang="fr-FR" sz="3200">
                <a:solidFill>
                  <a:schemeClr val="accent1"/>
                </a:solidFill>
              </a:rPr>
              <a:t>sur la régulation de l’activité économique pour un Etat membre  </a:t>
            </a:r>
            <a:endParaRPr lang="fr-FR">
              <a:solidFill>
                <a:schemeClr val="accent1"/>
              </a:solidFill>
            </a:endParaRPr>
          </a:p>
        </p:txBody>
      </p:sp>
      <p:sp>
        <p:nvSpPr>
          <p:cNvPr id="13" name="ZoneTexte 12">
            <a:extLst>
              <a:ext uri="{FF2B5EF4-FFF2-40B4-BE49-F238E27FC236}">
                <a16:creationId xmlns:a16="http://schemas.microsoft.com/office/drawing/2014/main" id="{4775E5CA-E020-463D-8BBE-2FE35769956E}"/>
              </a:ext>
            </a:extLst>
          </p:cNvPr>
          <p:cNvSpPr txBox="1"/>
          <p:nvPr/>
        </p:nvSpPr>
        <p:spPr>
          <a:xfrm>
            <a:off x="5500024" y="4297676"/>
            <a:ext cx="6157450" cy="1754326"/>
          </a:xfrm>
          <a:prstGeom prst="rect">
            <a:avLst/>
          </a:prstGeom>
          <a:noFill/>
        </p:spPr>
        <p:txBody>
          <a:bodyPr wrap="square" rtlCol="0">
            <a:spAutoFit/>
          </a:bodyPr>
          <a:lstStyle/>
          <a:p>
            <a:pPr marL="285750" indent="-285750">
              <a:buFont typeface="Wingdings" panose="05000000000000000000" pitchFamily="2" charset="2"/>
              <a:buChar char="§"/>
            </a:pPr>
            <a:r>
              <a:rPr lang="fr-FR"/>
              <a:t>Banque centrale des 19 pays de l’UE utilisant l’euro, instituée le 1</a:t>
            </a:r>
            <a:r>
              <a:rPr lang="fr-FR" baseline="30000"/>
              <a:t>er</a:t>
            </a:r>
            <a:r>
              <a:rPr lang="fr-FR"/>
              <a:t> juin 1998 en vue de l’introduction de la monnaie unique</a:t>
            </a:r>
          </a:p>
          <a:p>
            <a:pPr marL="285750" indent="-285750">
              <a:buFont typeface="Wingdings" panose="05000000000000000000" pitchFamily="2" charset="2"/>
              <a:buChar char="§"/>
            </a:pPr>
            <a:r>
              <a:rPr lang="fr-FR"/>
              <a:t>Mission principale : veiller au maintien de la stabilité des prix dans la zone euro </a:t>
            </a:r>
            <a:r>
              <a:rPr lang="fr-FR">
                <a:sym typeface="Wingdings" panose="05000000000000000000" pitchFamily="2" charset="2"/>
              </a:rPr>
              <a:t> maîtrise de l’inflation (autour de 2%)</a:t>
            </a:r>
            <a:endParaRPr lang="fr-FR"/>
          </a:p>
          <a:p>
            <a:pPr marL="285750" indent="-285750">
              <a:buFont typeface="Wingdings" panose="05000000000000000000" pitchFamily="2" charset="2"/>
              <a:buChar char="§"/>
            </a:pPr>
            <a:r>
              <a:rPr lang="fr-FR"/>
              <a:t>Instrument principal : pilotage des taux d’intérêt </a:t>
            </a:r>
          </a:p>
        </p:txBody>
      </p:sp>
      <p:sp>
        <p:nvSpPr>
          <p:cNvPr id="15" name="ZoneTexte 14">
            <a:extLst>
              <a:ext uri="{FF2B5EF4-FFF2-40B4-BE49-F238E27FC236}">
                <a16:creationId xmlns:a16="http://schemas.microsoft.com/office/drawing/2014/main" id="{57D61B67-BCC2-4488-9501-46DC19AA07C9}"/>
              </a:ext>
            </a:extLst>
          </p:cNvPr>
          <p:cNvSpPr txBox="1"/>
          <p:nvPr/>
        </p:nvSpPr>
        <p:spPr>
          <a:xfrm>
            <a:off x="7863839" y="2404851"/>
            <a:ext cx="4075079" cy="1908215"/>
          </a:xfrm>
          <a:prstGeom prst="rect">
            <a:avLst/>
          </a:prstGeom>
          <a:noFill/>
        </p:spPr>
        <p:txBody>
          <a:bodyPr wrap="square">
            <a:spAutoFit/>
          </a:bodyPr>
          <a:lstStyle/>
          <a:p>
            <a:pPr algn="ctr"/>
            <a:r>
              <a:rPr lang="fr-FR" b="0" i="1">
                <a:solidFill>
                  <a:srgbClr val="000000"/>
                </a:solidFill>
                <a:effectLst/>
                <a:latin typeface="Times New Roman" panose="02020603050405020304" pitchFamily="18" charset="0"/>
              </a:rPr>
              <a:t>« La stabilité des prix est la meilleure contribution que la politique monétaire peut apporter à la croissance économique »</a:t>
            </a:r>
          </a:p>
          <a:p>
            <a:pPr algn="ctr"/>
            <a:endParaRPr lang="fr-FR" b="0" i="1">
              <a:solidFill>
                <a:srgbClr val="000000"/>
              </a:solidFill>
              <a:effectLst/>
              <a:latin typeface="Times New Roman" panose="02020603050405020304" pitchFamily="18" charset="0"/>
            </a:endParaRPr>
          </a:p>
          <a:p>
            <a:pPr algn="r"/>
            <a:r>
              <a:rPr lang="fr-FR" sz="1400">
                <a:hlinkClick r:id="rId4"/>
              </a:rPr>
              <a:t>https://www.ecb.europa.eu/mopo/html/index.fr.html</a:t>
            </a:r>
            <a:endParaRPr lang="fr-FR" sz="1400"/>
          </a:p>
          <a:p>
            <a:pPr algn="r"/>
            <a:endParaRPr lang="fr-FR" sz="1400"/>
          </a:p>
        </p:txBody>
      </p:sp>
      <p:pic>
        <p:nvPicPr>
          <p:cNvPr id="5" name="Image 4">
            <a:extLst>
              <a:ext uri="{FF2B5EF4-FFF2-40B4-BE49-F238E27FC236}">
                <a16:creationId xmlns:a16="http://schemas.microsoft.com/office/drawing/2014/main" id="{27040F2E-2BB6-46ED-97FA-6F4B86B20B51}"/>
              </a:ext>
            </a:extLst>
          </p:cNvPr>
          <p:cNvPicPr>
            <a:picLocks noChangeAspect="1"/>
          </p:cNvPicPr>
          <p:nvPr/>
        </p:nvPicPr>
        <p:blipFill rotWithShape="1">
          <a:blip r:embed="rId5"/>
          <a:srcRect l="30736" r="3001"/>
          <a:stretch/>
        </p:blipFill>
        <p:spPr>
          <a:xfrm>
            <a:off x="667788" y="1412897"/>
            <a:ext cx="4540476" cy="3830547"/>
          </a:xfrm>
          <a:prstGeom prst="rect">
            <a:avLst/>
          </a:prstGeom>
        </p:spPr>
      </p:pic>
      <p:sp>
        <p:nvSpPr>
          <p:cNvPr id="14" name="ZoneTexte 13">
            <a:extLst>
              <a:ext uri="{FF2B5EF4-FFF2-40B4-BE49-F238E27FC236}">
                <a16:creationId xmlns:a16="http://schemas.microsoft.com/office/drawing/2014/main" id="{226A52D0-141A-4FEA-B277-48D603FFF96A}"/>
              </a:ext>
            </a:extLst>
          </p:cNvPr>
          <p:cNvSpPr txBox="1"/>
          <p:nvPr/>
        </p:nvSpPr>
        <p:spPr>
          <a:xfrm>
            <a:off x="5206893" y="1595855"/>
            <a:ext cx="4510402" cy="400110"/>
          </a:xfrm>
          <a:prstGeom prst="rect">
            <a:avLst/>
          </a:prstGeom>
          <a:noFill/>
        </p:spPr>
        <p:txBody>
          <a:bodyPr wrap="square">
            <a:spAutoFit/>
          </a:bodyPr>
          <a:lstStyle/>
          <a:p>
            <a:pPr algn="ctr"/>
            <a:r>
              <a:rPr lang="fr-FR" sz="2000" b="1"/>
              <a:t>Banque Centrale Européenne (BCE)</a:t>
            </a:r>
          </a:p>
        </p:txBody>
      </p:sp>
      <p:pic>
        <p:nvPicPr>
          <p:cNvPr id="12" name="Image 11">
            <a:extLst>
              <a:ext uri="{FF2B5EF4-FFF2-40B4-BE49-F238E27FC236}">
                <a16:creationId xmlns:a16="http://schemas.microsoft.com/office/drawing/2014/main" id="{2FB6C291-A351-4BB6-8871-31B5184EFED6}"/>
              </a:ext>
            </a:extLst>
          </p:cNvPr>
          <p:cNvPicPr>
            <a:picLocks noChangeAspect="1"/>
          </p:cNvPicPr>
          <p:nvPr/>
        </p:nvPicPr>
        <p:blipFill>
          <a:blip r:embed="rId6"/>
          <a:stretch>
            <a:fillRect/>
          </a:stretch>
        </p:blipFill>
        <p:spPr>
          <a:xfrm>
            <a:off x="4690948" y="2313789"/>
            <a:ext cx="2810101" cy="1873400"/>
          </a:xfrm>
          <a:prstGeom prst="rect">
            <a:avLst/>
          </a:prstGeom>
        </p:spPr>
      </p:pic>
      <p:sp>
        <p:nvSpPr>
          <p:cNvPr id="9" name="ZoneTexte 8">
            <a:extLst>
              <a:ext uri="{FF2B5EF4-FFF2-40B4-BE49-F238E27FC236}">
                <a16:creationId xmlns:a16="http://schemas.microsoft.com/office/drawing/2014/main" id="{3F64ECEA-E985-46F2-BA3A-7FB22148CD0D}"/>
              </a:ext>
            </a:extLst>
          </p:cNvPr>
          <p:cNvSpPr txBox="1"/>
          <p:nvPr/>
        </p:nvSpPr>
        <p:spPr>
          <a:xfrm>
            <a:off x="667788" y="5352117"/>
            <a:ext cx="4540476" cy="646331"/>
          </a:xfrm>
          <a:prstGeom prst="rect">
            <a:avLst/>
          </a:prstGeom>
          <a:solidFill>
            <a:schemeClr val="accent5">
              <a:lumMod val="40000"/>
              <a:lumOff val="60000"/>
            </a:schemeClr>
          </a:solidFill>
        </p:spPr>
        <p:txBody>
          <a:bodyPr wrap="square" rtlCol="0">
            <a:spAutoFit/>
          </a:bodyPr>
          <a:lstStyle/>
          <a:p>
            <a:r>
              <a:rPr lang="fr-FR"/>
              <a:t>En bleu : pays membres de l’UE, hors zone euro</a:t>
            </a:r>
          </a:p>
        </p:txBody>
      </p:sp>
    </p:spTree>
    <p:extLst>
      <p:ext uri="{BB962C8B-B14F-4D97-AF65-F5344CB8AC3E}">
        <p14:creationId xmlns:p14="http://schemas.microsoft.com/office/powerpoint/2010/main" val="919083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DAE9A31-AA9D-4298-B740-E6837DD70EFF}"/>
              </a:ext>
            </a:extLst>
          </p:cNvPr>
          <p:cNvSpPr txBox="1"/>
          <p:nvPr/>
        </p:nvSpPr>
        <p:spPr>
          <a:xfrm flipH="1">
            <a:off x="11467514"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4" name="Image 3">
            <a:extLst>
              <a:ext uri="{FF2B5EF4-FFF2-40B4-BE49-F238E27FC236}">
                <a16:creationId xmlns:a16="http://schemas.microsoft.com/office/drawing/2014/main" id="{DFE80A34-283D-48E8-8767-ECB84D455E3A}"/>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6" name="ZoneTexte 5">
            <a:extLst>
              <a:ext uri="{FF2B5EF4-FFF2-40B4-BE49-F238E27FC236}">
                <a16:creationId xmlns:a16="http://schemas.microsoft.com/office/drawing/2014/main" id="{FCB8A25C-7BD2-4B57-BD24-2E728C060552}"/>
              </a:ext>
            </a:extLst>
          </p:cNvPr>
          <p:cNvSpPr txBox="1"/>
          <p:nvPr/>
        </p:nvSpPr>
        <p:spPr>
          <a:xfrm>
            <a:off x="667787" y="1426435"/>
            <a:ext cx="6157450" cy="646331"/>
          </a:xfrm>
          <a:prstGeom prst="rect">
            <a:avLst/>
          </a:prstGeom>
          <a:noFill/>
        </p:spPr>
        <p:txBody>
          <a:bodyPr wrap="square">
            <a:spAutoFit/>
          </a:bodyPr>
          <a:lstStyle/>
          <a:p>
            <a:r>
              <a:rPr lang="fr-FR">
                <a:hlinkClick r:id="rId4"/>
              </a:rPr>
              <a:t>https://www.citeco.fr/la-politique--monetaire</a:t>
            </a:r>
            <a:endParaRPr lang="fr-FR"/>
          </a:p>
          <a:p>
            <a:endParaRPr lang="fr-FR"/>
          </a:p>
        </p:txBody>
      </p:sp>
      <p:sp>
        <p:nvSpPr>
          <p:cNvPr id="11" name="Titre 1">
            <a:extLst>
              <a:ext uri="{FF2B5EF4-FFF2-40B4-BE49-F238E27FC236}">
                <a16:creationId xmlns:a16="http://schemas.microsoft.com/office/drawing/2014/main" id="{A38C8C96-D40A-42D2-9F60-3DA2822F759E}"/>
              </a:ext>
            </a:extLst>
          </p:cNvPr>
          <p:cNvSpPr txBox="1">
            <a:spLocks/>
          </p:cNvSpPr>
          <p:nvPr/>
        </p:nvSpPr>
        <p:spPr>
          <a:xfrm>
            <a:off x="667787" y="219891"/>
            <a:ext cx="1070521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accent1"/>
                </a:solidFill>
              </a:rPr>
              <a:t>L’influence du cadre européen </a:t>
            </a:r>
            <a:r>
              <a:rPr lang="fr-FR" sz="3200">
                <a:solidFill>
                  <a:schemeClr val="accent1"/>
                </a:solidFill>
              </a:rPr>
              <a:t>sur la régulation de l’activité économique pour un Etat membre  </a:t>
            </a:r>
            <a:endParaRPr lang="fr-FR">
              <a:solidFill>
                <a:schemeClr val="accent1"/>
              </a:solidFill>
            </a:endParaRPr>
          </a:p>
        </p:txBody>
      </p:sp>
      <p:pic>
        <p:nvPicPr>
          <p:cNvPr id="18" name="Image 17">
            <a:extLst>
              <a:ext uri="{FF2B5EF4-FFF2-40B4-BE49-F238E27FC236}">
                <a16:creationId xmlns:a16="http://schemas.microsoft.com/office/drawing/2014/main" id="{FB7C7496-F0DA-4976-B2C1-56A91505D139}"/>
              </a:ext>
            </a:extLst>
          </p:cNvPr>
          <p:cNvPicPr>
            <a:picLocks noChangeAspect="1"/>
          </p:cNvPicPr>
          <p:nvPr/>
        </p:nvPicPr>
        <p:blipFill>
          <a:blip r:embed="rId5"/>
          <a:stretch>
            <a:fillRect/>
          </a:stretch>
        </p:blipFill>
        <p:spPr>
          <a:xfrm>
            <a:off x="762771" y="2251513"/>
            <a:ext cx="1130191" cy="1455550"/>
          </a:xfrm>
          <a:prstGeom prst="rect">
            <a:avLst/>
          </a:prstGeom>
        </p:spPr>
      </p:pic>
      <p:sp>
        <p:nvSpPr>
          <p:cNvPr id="23" name="Rectangle : coins arrondis 22">
            <a:extLst>
              <a:ext uri="{FF2B5EF4-FFF2-40B4-BE49-F238E27FC236}">
                <a16:creationId xmlns:a16="http://schemas.microsoft.com/office/drawing/2014/main" id="{02B2604F-EBA7-4C82-918E-25EF89F02B8B}"/>
              </a:ext>
            </a:extLst>
          </p:cNvPr>
          <p:cNvSpPr/>
          <p:nvPr/>
        </p:nvSpPr>
        <p:spPr>
          <a:xfrm>
            <a:off x="819000" y="4910713"/>
            <a:ext cx="1560640" cy="821363"/>
          </a:xfrm>
          <a:prstGeom prst="roundRect">
            <a:avLst/>
          </a:prstGeom>
          <a:solidFill>
            <a:srgbClr val="FFFF00"/>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BCE</a:t>
            </a:r>
          </a:p>
        </p:txBody>
      </p:sp>
      <p:cxnSp>
        <p:nvCxnSpPr>
          <p:cNvPr id="27" name="Connecteur droit avec flèche 26">
            <a:extLst>
              <a:ext uri="{FF2B5EF4-FFF2-40B4-BE49-F238E27FC236}">
                <a16:creationId xmlns:a16="http://schemas.microsoft.com/office/drawing/2014/main" id="{C604144C-79BC-4305-AB62-C5459AB478A5}"/>
              </a:ext>
            </a:extLst>
          </p:cNvPr>
          <p:cNvCxnSpPr>
            <a:cxnSpLocks/>
          </p:cNvCxnSpPr>
          <p:nvPr/>
        </p:nvCxnSpPr>
        <p:spPr>
          <a:xfrm flipH="1">
            <a:off x="2663409" y="5575836"/>
            <a:ext cx="11802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27B2DB46-3914-4A5B-A481-9B3BFA3A2EB2}"/>
              </a:ext>
            </a:extLst>
          </p:cNvPr>
          <p:cNvCxnSpPr>
            <a:cxnSpLocks/>
          </p:cNvCxnSpPr>
          <p:nvPr/>
        </p:nvCxnSpPr>
        <p:spPr>
          <a:xfrm>
            <a:off x="2663408" y="5044894"/>
            <a:ext cx="1180293"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 coins arrondis 29">
            <a:extLst>
              <a:ext uri="{FF2B5EF4-FFF2-40B4-BE49-F238E27FC236}">
                <a16:creationId xmlns:a16="http://schemas.microsoft.com/office/drawing/2014/main" id="{72D829B6-730E-4F5E-B02D-B224C5D89057}"/>
              </a:ext>
            </a:extLst>
          </p:cNvPr>
          <p:cNvSpPr/>
          <p:nvPr/>
        </p:nvSpPr>
        <p:spPr>
          <a:xfrm>
            <a:off x="4127469" y="4882662"/>
            <a:ext cx="1560640" cy="821363"/>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Banques commerciales</a:t>
            </a:r>
          </a:p>
        </p:txBody>
      </p:sp>
      <p:sp>
        <p:nvSpPr>
          <p:cNvPr id="31" name="ZoneTexte 30">
            <a:extLst>
              <a:ext uri="{FF2B5EF4-FFF2-40B4-BE49-F238E27FC236}">
                <a16:creationId xmlns:a16="http://schemas.microsoft.com/office/drawing/2014/main" id="{85128B37-991B-4669-AF67-630EAEEAAE4E}"/>
              </a:ext>
            </a:extLst>
          </p:cNvPr>
          <p:cNvSpPr txBox="1"/>
          <p:nvPr/>
        </p:nvSpPr>
        <p:spPr>
          <a:xfrm>
            <a:off x="2272785" y="4370465"/>
            <a:ext cx="1961535" cy="646331"/>
          </a:xfrm>
          <a:prstGeom prst="rect">
            <a:avLst/>
          </a:prstGeom>
          <a:noFill/>
        </p:spPr>
        <p:txBody>
          <a:bodyPr wrap="square" rtlCol="0">
            <a:spAutoFit/>
          </a:bodyPr>
          <a:lstStyle/>
          <a:p>
            <a:pPr algn="ctr"/>
            <a:r>
              <a:rPr lang="fr-FR"/>
              <a:t>Liquidités</a:t>
            </a:r>
          </a:p>
          <a:p>
            <a:pPr algn="ctr"/>
            <a:r>
              <a:rPr lang="fr-FR"/>
              <a:t>Prêts </a:t>
            </a:r>
          </a:p>
        </p:txBody>
      </p:sp>
      <p:sp>
        <p:nvSpPr>
          <p:cNvPr id="32" name="ZoneTexte 31">
            <a:extLst>
              <a:ext uri="{FF2B5EF4-FFF2-40B4-BE49-F238E27FC236}">
                <a16:creationId xmlns:a16="http://schemas.microsoft.com/office/drawing/2014/main" id="{E4C94E1A-7EF4-4591-B911-9FF87219CDB5}"/>
              </a:ext>
            </a:extLst>
          </p:cNvPr>
          <p:cNvSpPr txBox="1"/>
          <p:nvPr/>
        </p:nvSpPr>
        <p:spPr>
          <a:xfrm>
            <a:off x="2272786" y="5834600"/>
            <a:ext cx="1961535" cy="646331"/>
          </a:xfrm>
          <a:prstGeom prst="rect">
            <a:avLst/>
          </a:prstGeom>
          <a:noFill/>
        </p:spPr>
        <p:txBody>
          <a:bodyPr wrap="square" rtlCol="0">
            <a:spAutoFit/>
          </a:bodyPr>
          <a:lstStyle/>
          <a:p>
            <a:pPr algn="ctr"/>
            <a:r>
              <a:rPr lang="fr-FR"/>
              <a:t>Ventes d’actifs</a:t>
            </a:r>
          </a:p>
          <a:p>
            <a:pPr algn="ctr"/>
            <a:r>
              <a:rPr lang="fr-FR"/>
              <a:t>Intérêts</a:t>
            </a:r>
          </a:p>
        </p:txBody>
      </p:sp>
      <p:sp>
        <p:nvSpPr>
          <p:cNvPr id="33" name="Rectangle : coins arrondis 32">
            <a:extLst>
              <a:ext uri="{FF2B5EF4-FFF2-40B4-BE49-F238E27FC236}">
                <a16:creationId xmlns:a16="http://schemas.microsoft.com/office/drawing/2014/main" id="{D4BA4673-6190-42F2-BCAD-510942598268}"/>
              </a:ext>
            </a:extLst>
          </p:cNvPr>
          <p:cNvSpPr/>
          <p:nvPr/>
        </p:nvSpPr>
        <p:spPr>
          <a:xfrm>
            <a:off x="7244725" y="4905498"/>
            <a:ext cx="1560640" cy="821363"/>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Particuliers </a:t>
            </a:r>
          </a:p>
          <a:p>
            <a:pPr algn="ctr"/>
            <a:r>
              <a:rPr lang="fr-FR">
                <a:solidFill>
                  <a:schemeClr val="tx1"/>
                </a:solidFill>
              </a:rPr>
              <a:t>Entreprises</a:t>
            </a:r>
          </a:p>
        </p:txBody>
      </p:sp>
      <p:cxnSp>
        <p:nvCxnSpPr>
          <p:cNvPr id="34" name="Connecteur droit avec flèche 33">
            <a:extLst>
              <a:ext uri="{FF2B5EF4-FFF2-40B4-BE49-F238E27FC236}">
                <a16:creationId xmlns:a16="http://schemas.microsoft.com/office/drawing/2014/main" id="{D1FDB6C4-779A-4EF5-8604-256F724ACC4F}"/>
              </a:ext>
            </a:extLst>
          </p:cNvPr>
          <p:cNvCxnSpPr>
            <a:cxnSpLocks/>
          </p:cNvCxnSpPr>
          <p:nvPr/>
        </p:nvCxnSpPr>
        <p:spPr>
          <a:xfrm>
            <a:off x="5862336" y="5057111"/>
            <a:ext cx="1168072" cy="1132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8BA0BA17-5173-4BF5-A3B8-D0C1467DD08A}"/>
              </a:ext>
            </a:extLst>
          </p:cNvPr>
          <p:cNvSpPr txBox="1"/>
          <p:nvPr/>
        </p:nvSpPr>
        <p:spPr>
          <a:xfrm>
            <a:off x="5741671" y="4004924"/>
            <a:ext cx="1503054" cy="923330"/>
          </a:xfrm>
          <a:prstGeom prst="rect">
            <a:avLst/>
          </a:prstGeom>
          <a:noFill/>
        </p:spPr>
        <p:txBody>
          <a:bodyPr wrap="square" rtlCol="0">
            <a:spAutoFit/>
          </a:bodyPr>
          <a:lstStyle/>
          <a:p>
            <a:pPr algn="ctr"/>
            <a:r>
              <a:rPr lang="fr-FR"/>
              <a:t>Prêts, achats de titres de dette privée</a:t>
            </a:r>
          </a:p>
        </p:txBody>
      </p:sp>
      <p:pic>
        <p:nvPicPr>
          <p:cNvPr id="43" name="Image 42">
            <a:extLst>
              <a:ext uri="{FF2B5EF4-FFF2-40B4-BE49-F238E27FC236}">
                <a16:creationId xmlns:a16="http://schemas.microsoft.com/office/drawing/2014/main" id="{F4CB95CC-03DB-4770-B50B-3E10A291EA3F}"/>
              </a:ext>
            </a:extLst>
          </p:cNvPr>
          <p:cNvPicPr>
            <a:picLocks noChangeAspect="1"/>
          </p:cNvPicPr>
          <p:nvPr/>
        </p:nvPicPr>
        <p:blipFill>
          <a:blip r:embed="rId6"/>
          <a:stretch>
            <a:fillRect/>
          </a:stretch>
        </p:blipFill>
        <p:spPr>
          <a:xfrm>
            <a:off x="10463697" y="5138629"/>
            <a:ext cx="1602225" cy="821363"/>
          </a:xfrm>
          <a:prstGeom prst="rect">
            <a:avLst/>
          </a:prstGeom>
        </p:spPr>
      </p:pic>
      <p:sp>
        <p:nvSpPr>
          <p:cNvPr id="45" name="ZoneTexte 44">
            <a:extLst>
              <a:ext uri="{FF2B5EF4-FFF2-40B4-BE49-F238E27FC236}">
                <a16:creationId xmlns:a16="http://schemas.microsoft.com/office/drawing/2014/main" id="{559F5B05-6381-4B3E-9DB6-2C2B8CA38ED0}"/>
              </a:ext>
            </a:extLst>
          </p:cNvPr>
          <p:cNvSpPr txBox="1"/>
          <p:nvPr/>
        </p:nvSpPr>
        <p:spPr>
          <a:xfrm>
            <a:off x="8754740" y="4993013"/>
            <a:ext cx="1857101" cy="646331"/>
          </a:xfrm>
          <a:prstGeom prst="rect">
            <a:avLst/>
          </a:prstGeom>
          <a:noFill/>
        </p:spPr>
        <p:txBody>
          <a:bodyPr wrap="square" rtlCol="0">
            <a:spAutoFit/>
          </a:bodyPr>
          <a:lstStyle/>
          <a:p>
            <a:pPr algn="ctr"/>
            <a:r>
              <a:rPr lang="fr-FR"/>
              <a:t>Consommation, investissements</a:t>
            </a:r>
          </a:p>
        </p:txBody>
      </p:sp>
      <p:sp>
        <p:nvSpPr>
          <p:cNvPr id="46" name="ZoneTexte 45">
            <a:extLst>
              <a:ext uri="{FF2B5EF4-FFF2-40B4-BE49-F238E27FC236}">
                <a16:creationId xmlns:a16="http://schemas.microsoft.com/office/drawing/2014/main" id="{52411421-0061-4B75-A7CD-ED2C00573736}"/>
              </a:ext>
            </a:extLst>
          </p:cNvPr>
          <p:cNvSpPr txBox="1"/>
          <p:nvPr/>
        </p:nvSpPr>
        <p:spPr>
          <a:xfrm>
            <a:off x="10264652" y="4395128"/>
            <a:ext cx="1857101" cy="646331"/>
          </a:xfrm>
          <a:prstGeom prst="rect">
            <a:avLst/>
          </a:prstGeom>
          <a:noFill/>
        </p:spPr>
        <p:txBody>
          <a:bodyPr wrap="square" rtlCol="0">
            <a:spAutoFit/>
          </a:bodyPr>
          <a:lstStyle/>
          <a:p>
            <a:pPr algn="ctr"/>
            <a:r>
              <a:rPr lang="fr-FR" b="1">
                <a:solidFill>
                  <a:srgbClr val="0070C0"/>
                </a:solidFill>
              </a:rPr>
              <a:t>Croissance</a:t>
            </a:r>
          </a:p>
          <a:p>
            <a:pPr algn="ctr"/>
            <a:r>
              <a:rPr lang="fr-FR" b="1">
                <a:solidFill>
                  <a:srgbClr val="0070C0"/>
                </a:solidFill>
              </a:rPr>
              <a:t>Inflation</a:t>
            </a:r>
          </a:p>
        </p:txBody>
      </p:sp>
      <p:sp>
        <p:nvSpPr>
          <p:cNvPr id="47" name="ZoneTexte 46">
            <a:extLst>
              <a:ext uri="{FF2B5EF4-FFF2-40B4-BE49-F238E27FC236}">
                <a16:creationId xmlns:a16="http://schemas.microsoft.com/office/drawing/2014/main" id="{F4C65B4E-313A-4F04-9A4E-1E79F955DBF9}"/>
              </a:ext>
            </a:extLst>
          </p:cNvPr>
          <p:cNvSpPr txBox="1"/>
          <p:nvPr/>
        </p:nvSpPr>
        <p:spPr>
          <a:xfrm>
            <a:off x="5454845" y="5795895"/>
            <a:ext cx="1961535" cy="646331"/>
          </a:xfrm>
          <a:prstGeom prst="rect">
            <a:avLst/>
          </a:prstGeom>
          <a:noFill/>
        </p:spPr>
        <p:txBody>
          <a:bodyPr wrap="square" rtlCol="0">
            <a:spAutoFit/>
          </a:bodyPr>
          <a:lstStyle/>
          <a:p>
            <a:pPr algn="ctr"/>
            <a:r>
              <a:rPr lang="fr-FR"/>
              <a:t>Ventes d’actifs</a:t>
            </a:r>
          </a:p>
          <a:p>
            <a:pPr algn="ctr"/>
            <a:r>
              <a:rPr lang="fr-FR"/>
              <a:t>Intérêts</a:t>
            </a:r>
          </a:p>
        </p:txBody>
      </p:sp>
      <p:cxnSp>
        <p:nvCxnSpPr>
          <p:cNvPr id="48" name="Connecteur droit avec flèche 47">
            <a:extLst>
              <a:ext uri="{FF2B5EF4-FFF2-40B4-BE49-F238E27FC236}">
                <a16:creationId xmlns:a16="http://schemas.microsoft.com/office/drawing/2014/main" id="{4825751F-9157-446E-9CAC-80BE7E16DE29}"/>
              </a:ext>
            </a:extLst>
          </p:cNvPr>
          <p:cNvCxnSpPr>
            <a:cxnSpLocks/>
          </p:cNvCxnSpPr>
          <p:nvPr/>
        </p:nvCxnSpPr>
        <p:spPr>
          <a:xfrm flipH="1">
            <a:off x="5801598" y="5575836"/>
            <a:ext cx="11802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817D8069-2B4F-4B93-B3A2-11365753613B}"/>
              </a:ext>
            </a:extLst>
          </p:cNvPr>
          <p:cNvSpPr txBox="1"/>
          <p:nvPr/>
        </p:nvSpPr>
        <p:spPr>
          <a:xfrm>
            <a:off x="1932039" y="2251513"/>
            <a:ext cx="9851921" cy="1477328"/>
          </a:xfrm>
          <a:prstGeom prst="rect">
            <a:avLst/>
          </a:prstGeom>
          <a:noFill/>
          <a:ln w="12700">
            <a:solidFill>
              <a:srgbClr val="0070C0"/>
            </a:solidFill>
          </a:ln>
        </p:spPr>
        <p:txBody>
          <a:bodyPr wrap="square" rtlCol="0">
            <a:spAutoFit/>
          </a:bodyPr>
          <a:lstStyle/>
          <a:p>
            <a:r>
              <a:rPr lang="fr-FR"/>
              <a:t>Taux d’intérêt : prix de l’emprunt (intérêts payés) qui conditionne le coût du crédit </a:t>
            </a:r>
          </a:p>
          <a:p>
            <a:pPr marL="285750" indent="-285750">
              <a:buFont typeface="Wingdings" panose="05000000000000000000" pitchFamily="2" charset="2"/>
              <a:buChar char="§"/>
            </a:pPr>
            <a:r>
              <a:rPr lang="fr-FR"/>
              <a:t>Taux élevé </a:t>
            </a:r>
            <a:r>
              <a:rPr lang="fr-FR">
                <a:sym typeface="Wingdings" panose="05000000000000000000" pitchFamily="2" charset="2"/>
              </a:rPr>
              <a:t> coût du crédit élevé  demande de crédit baisse  consommation et investissements ralentissent  croissance ralentit  inflation baisse</a:t>
            </a:r>
          </a:p>
          <a:p>
            <a:pPr marL="285750" indent="-285750">
              <a:buFont typeface="Wingdings" panose="05000000000000000000" pitchFamily="2" charset="2"/>
              <a:buChar char="§"/>
            </a:pPr>
            <a:r>
              <a:rPr lang="fr-FR">
                <a:sym typeface="Wingdings" panose="05000000000000000000" pitchFamily="2" charset="2"/>
              </a:rPr>
              <a:t>Taux faible  coût du crédit faible  demande de crédit augmente  favorise consommation et investissements  croissance augmente  inflation augmente</a:t>
            </a:r>
            <a:endParaRPr lang="fr-FR"/>
          </a:p>
        </p:txBody>
      </p:sp>
    </p:spTree>
    <p:extLst>
      <p:ext uri="{BB962C8B-B14F-4D97-AF65-F5344CB8AC3E}">
        <p14:creationId xmlns:p14="http://schemas.microsoft.com/office/powerpoint/2010/main" val="8965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5" grpId="0"/>
      <p:bldP spid="45" grpId="0"/>
      <p:bldP spid="46" grpId="0"/>
      <p:bldP spid="47" grpId="0"/>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19365-9D3C-404A-AD70-C6D8346881C9}"/>
              </a:ext>
            </a:extLst>
          </p:cNvPr>
          <p:cNvSpPr>
            <a:spLocks noGrp="1"/>
          </p:cNvSpPr>
          <p:nvPr>
            <p:ph type="title"/>
          </p:nvPr>
        </p:nvSpPr>
        <p:spPr>
          <a:xfrm>
            <a:off x="705465" y="0"/>
            <a:ext cx="10515600" cy="1325563"/>
          </a:xfrm>
        </p:spPr>
        <p:txBody>
          <a:bodyPr/>
          <a:lstStyle/>
          <a:p>
            <a:r>
              <a:rPr lang="fr-FR">
                <a:solidFill>
                  <a:srgbClr val="0070C0"/>
                </a:solidFill>
              </a:rPr>
              <a:t>Croissance et développement </a:t>
            </a:r>
          </a:p>
        </p:txBody>
      </p:sp>
      <p:pic>
        <p:nvPicPr>
          <p:cNvPr id="3" name="Image 2">
            <a:extLst>
              <a:ext uri="{FF2B5EF4-FFF2-40B4-BE49-F238E27FC236}">
                <a16:creationId xmlns:a16="http://schemas.microsoft.com/office/drawing/2014/main" id="{EF95A26F-CF5C-448C-AB56-30E20A4A437F}"/>
              </a:ext>
            </a:extLst>
          </p:cNvPr>
          <p:cNvPicPr>
            <a:picLocks noChangeAspect="1"/>
          </p:cNvPicPr>
          <p:nvPr/>
        </p:nvPicPr>
        <p:blipFill>
          <a:blip r:embed="rId3"/>
          <a:stretch>
            <a:fillRect/>
          </a:stretch>
        </p:blipFill>
        <p:spPr>
          <a:xfrm>
            <a:off x="2997305" y="1517820"/>
            <a:ext cx="5725440" cy="3815597"/>
          </a:xfrm>
          <a:prstGeom prst="rect">
            <a:avLst/>
          </a:prstGeom>
        </p:spPr>
      </p:pic>
      <p:pic>
        <p:nvPicPr>
          <p:cNvPr id="4" name="Image 3">
            <a:extLst>
              <a:ext uri="{FF2B5EF4-FFF2-40B4-BE49-F238E27FC236}">
                <a16:creationId xmlns:a16="http://schemas.microsoft.com/office/drawing/2014/main" id="{24C024C8-B6AB-49E7-BFA7-2129105DD307}"/>
              </a:ext>
            </a:extLst>
          </p:cNvPr>
          <p:cNvPicPr>
            <a:picLocks noChangeAspect="1"/>
          </p:cNvPicPr>
          <p:nvPr/>
        </p:nvPicPr>
        <p:blipFill>
          <a:blip r:embed="rId4"/>
          <a:stretch>
            <a:fillRect/>
          </a:stretch>
        </p:blipFill>
        <p:spPr>
          <a:xfrm>
            <a:off x="828599" y="6480015"/>
            <a:ext cx="10534801" cy="377985"/>
          </a:xfrm>
          <a:prstGeom prst="rect">
            <a:avLst/>
          </a:prstGeom>
        </p:spPr>
      </p:pic>
      <p:sp>
        <p:nvSpPr>
          <p:cNvPr id="5" name="ZoneTexte 4">
            <a:extLst>
              <a:ext uri="{FF2B5EF4-FFF2-40B4-BE49-F238E27FC236}">
                <a16:creationId xmlns:a16="http://schemas.microsoft.com/office/drawing/2014/main" id="{682221B1-F9BB-46F0-A40A-915C93155880}"/>
              </a:ext>
            </a:extLst>
          </p:cNvPr>
          <p:cNvSpPr txBox="1"/>
          <p:nvPr/>
        </p:nvSpPr>
        <p:spPr>
          <a:xfrm>
            <a:off x="2609697" y="5525674"/>
            <a:ext cx="6500656" cy="461665"/>
          </a:xfrm>
          <a:prstGeom prst="rect">
            <a:avLst/>
          </a:prstGeom>
          <a:noFill/>
        </p:spPr>
        <p:txBody>
          <a:bodyPr wrap="square" rtlCol="0">
            <a:spAutoFit/>
          </a:bodyPr>
          <a:lstStyle/>
          <a:p>
            <a:pPr algn="ctr"/>
            <a:r>
              <a:rPr lang="fr-FR" sz="2400">
                <a:solidFill>
                  <a:schemeClr val="accent1"/>
                </a:solidFill>
              </a:rPr>
              <a:t>Des indicateurs uniquement économiques ? </a:t>
            </a:r>
          </a:p>
        </p:txBody>
      </p:sp>
    </p:spTree>
    <p:extLst>
      <p:ext uri="{BB962C8B-B14F-4D97-AF65-F5344CB8AC3E}">
        <p14:creationId xmlns:p14="http://schemas.microsoft.com/office/powerpoint/2010/main" val="310163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6C32B9E-E506-48C2-B85A-707159C2E875}"/>
              </a:ext>
            </a:extLst>
          </p:cNvPr>
          <p:cNvSpPr txBox="1"/>
          <p:nvPr/>
        </p:nvSpPr>
        <p:spPr>
          <a:xfrm>
            <a:off x="762000" y="0"/>
            <a:ext cx="10275529" cy="769441"/>
          </a:xfrm>
          <a:prstGeom prst="rect">
            <a:avLst/>
          </a:prstGeom>
          <a:noFill/>
        </p:spPr>
        <p:txBody>
          <a:bodyPr wrap="square">
            <a:spAutoFit/>
          </a:bodyPr>
          <a:lstStyle/>
          <a:p>
            <a:r>
              <a:rPr lang="fr-FR" sz="4400">
                <a:solidFill>
                  <a:srgbClr val="0070C0"/>
                </a:solidFill>
                <a:latin typeface="+mj-lt"/>
                <a:ea typeface="+mj-ea"/>
                <a:cs typeface="+mj-cs"/>
              </a:rPr>
              <a:t>Autres indicateurs de développement</a:t>
            </a:r>
          </a:p>
        </p:txBody>
      </p:sp>
      <p:sp>
        <p:nvSpPr>
          <p:cNvPr id="5" name="ZoneTexte 4">
            <a:extLst>
              <a:ext uri="{FF2B5EF4-FFF2-40B4-BE49-F238E27FC236}">
                <a16:creationId xmlns:a16="http://schemas.microsoft.com/office/drawing/2014/main" id="{52BA6809-47DB-4CBF-ADF4-D9C65602BA84}"/>
              </a:ext>
            </a:extLst>
          </p:cNvPr>
          <p:cNvSpPr txBox="1"/>
          <p:nvPr/>
        </p:nvSpPr>
        <p:spPr>
          <a:xfrm>
            <a:off x="762000" y="807763"/>
            <a:ext cx="5520813" cy="3785652"/>
          </a:xfrm>
          <a:prstGeom prst="rect">
            <a:avLst/>
          </a:prstGeom>
          <a:noFill/>
        </p:spPr>
        <p:txBody>
          <a:bodyPr wrap="square">
            <a:spAutoFit/>
          </a:bodyPr>
          <a:lstStyle/>
          <a:p>
            <a:pPr marL="285750" indent="-285750">
              <a:buFont typeface="Wingdings" panose="05000000000000000000" pitchFamily="2" charset="2"/>
              <a:buChar char="§"/>
            </a:pPr>
            <a:r>
              <a:rPr lang="fr-FR" sz="1600" b="1">
                <a:sym typeface="Wingdings" panose="05000000000000000000" pitchFamily="2" charset="2"/>
              </a:rPr>
              <a:t>L’Indice de Développement Humain (IDH)</a:t>
            </a:r>
          </a:p>
          <a:p>
            <a:r>
              <a:rPr lang="fr-FR" sz="1600">
                <a:sym typeface="Wingdings" panose="05000000000000000000" pitchFamily="2" charset="2"/>
              </a:rPr>
              <a:t> Un i</a:t>
            </a:r>
            <a:r>
              <a:rPr lang="fr-FR" sz="1600"/>
              <a:t>ndice statistique composite créé par le Programme des Nations Unies pour le développement (PNUD), en 1990, qui intègre 3 séries de données</a:t>
            </a:r>
          </a:p>
          <a:p>
            <a:pPr marL="633413" indent="-285750">
              <a:buFont typeface="Wingdings" panose="05000000000000000000" pitchFamily="2" charset="2"/>
              <a:buChar char="§"/>
            </a:pPr>
            <a:r>
              <a:rPr lang="fr-FR" sz="1600"/>
              <a:t>la santé/longévité, mesurée par l’’espérance de vie à la naissance </a:t>
            </a:r>
          </a:p>
          <a:p>
            <a:pPr marL="633413" indent="-285750">
              <a:buFont typeface="Wingdings" panose="05000000000000000000" pitchFamily="2" charset="2"/>
              <a:buChar char="§"/>
            </a:pPr>
            <a:r>
              <a:rPr lang="fr-FR" sz="1600"/>
              <a:t>le savoir/niveau d’éducation, mesuré par la durée moyenne de scolarisation et la durée attendue de la scolarisation</a:t>
            </a:r>
          </a:p>
          <a:p>
            <a:pPr marL="633413" indent="-285750">
              <a:buFont typeface="Wingdings" panose="05000000000000000000" pitchFamily="2" charset="2"/>
              <a:buChar char="§"/>
            </a:pPr>
            <a:r>
              <a:rPr lang="fr-FR" sz="1600"/>
              <a:t>le revenu national réel (corrigé de l’inflation) par habitant</a:t>
            </a:r>
          </a:p>
          <a:p>
            <a:pPr marL="285750" indent="-285750">
              <a:buFont typeface="Wingdings" panose="05000000000000000000" pitchFamily="2" charset="2"/>
              <a:buChar char="à"/>
            </a:pPr>
            <a:r>
              <a:rPr lang="fr-FR" sz="1600">
                <a:sym typeface="Wingdings" panose="05000000000000000000" pitchFamily="2" charset="2"/>
              </a:rPr>
              <a:t>U</a:t>
            </a:r>
            <a:r>
              <a:rPr lang="fr-FR" sz="1600"/>
              <a:t>n nombre sans unité compris entre 0 et 1 : plus l’IDH se rapproche de 1, plus le niveau de développement du pays est élevé</a:t>
            </a:r>
          </a:p>
          <a:p>
            <a:pPr marL="285750" indent="-285750">
              <a:buFont typeface="Wingdings" panose="05000000000000000000" pitchFamily="2" charset="2"/>
              <a:buChar char="à"/>
            </a:pPr>
            <a:r>
              <a:rPr lang="fr-FR" sz="1600"/>
              <a:t>Un classement mondial annuel des pays </a:t>
            </a:r>
          </a:p>
        </p:txBody>
      </p:sp>
      <p:sp>
        <p:nvSpPr>
          <p:cNvPr id="7" name="ZoneTexte 6">
            <a:extLst>
              <a:ext uri="{FF2B5EF4-FFF2-40B4-BE49-F238E27FC236}">
                <a16:creationId xmlns:a16="http://schemas.microsoft.com/office/drawing/2014/main" id="{02DFAD9A-2B1E-4A06-B673-E6AE9B909CAD}"/>
              </a:ext>
            </a:extLst>
          </p:cNvPr>
          <p:cNvSpPr txBox="1"/>
          <p:nvPr/>
        </p:nvSpPr>
        <p:spPr>
          <a:xfrm>
            <a:off x="762000" y="4854703"/>
            <a:ext cx="10968706" cy="1323439"/>
          </a:xfrm>
          <a:prstGeom prst="rect">
            <a:avLst/>
          </a:prstGeom>
          <a:noFill/>
        </p:spPr>
        <p:txBody>
          <a:bodyPr wrap="square">
            <a:spAutoFit/>
          </a:bodyPr>
          <a:lstStyle/>
          <a:p>
            <a:pPr marL="285750" indent="-285750">
              <a:buFont typeface="Wingdings" panose="05000000000000000000" pitchFamily="2" charset="2"/>
              <a:buChar char="§"/>
            </a:pPr>
            <a:r>
              <a:rPr lang="fr-FR" sz="1600" b="1"/>
              <a:t>L’IDH ajusté aux inégalités (IDHI) </a:t>
            </a:r>
            <a:r>
              <a:rPr lang="fr-FR" sz="1600"/>
              <a:t>: dont le calcul tient compte de l’étendue des inégalités</a:t>
            </a:r>
          </a:p>
          <a:p>
            <a:pPr marL="285750" indent="-285750" algn="l">
              <a:buFont typeface="Wingdings" panose="05000000000000000000" pitchFamily="2" charset="2"/>
              <a:buChar char="§"/>
            </a:pPr>
            <a:endParaRPr lang="fr-FR" sz="1600" b="1"/>
          </a:p>
          <a:p>
            <a:pPr marL="285750" indent="-285750" algn="l">
              <a:buFont typeface="Wingdings" panose="05000000000000000000" pitchFamily="2" charset="2"/>
              <a:buChar char="§"/>
            </a:pPr>
            <a:r>
              <a:rPr lang="fr-FR" sz="1600" b="1"/>
              <a:t>L’indice de développement de genre (IDG) </a:t>
            </a:r>
            <a:r>
              <a:rPr lang="fr-FR" sz="1600"/>
              <a:t>: pour comparer l’IDH des femmes et des hommes</a:t>
            </a:r>
          </a:p>
          <a:p>
            <a:pPr algn="l"/>
            <a:endParaRPr lang="fr-FR" sz="1600"/>
          </a:p>
          <a:p>
            <a:pPr marL="285750" indent="-285750" algn="l">
              <a:buFont typeface="Wingdings" panose="05000000000000000000" pitchFamily="2" charset="2"/>
              <a:buChar char="§"/>
            </a:pPr>
            <a:r>
              <a:rPr lang="fr-FR" sz="1600" b="1"/>
              <a:t>L’indice de pauvreté multidimensionnelle (IPM) </a:t>
            </a:r>
            <a:r>
              <a:rPr lang="fr-FR" sz="1600"/>
              <a:t>: pour mesurer différents aspects de la pauvreté à l’exclusion du revenu.</a:t>
            </a:r>
          </a:p>
        </p:txBody>
      </p:sp>
      <p:grpSp>
        <p:nvGrpSpPr>
          <p:cNvPr id="10" name="Groupe 9">
            <a:extLst>
              <a:ext uri="{FF2B5EF4-FFF2-40B4-BE49-F238E27FC236}">
                <a16:creationId xmlns:a16="http://schemas.microsoft.com/office/drawing/2014/main" id="{F79DBE3A-396F-4FFE-8DC4-4BCEC74E692D}"/>
              </a:ext>
            </a:extLst>
          </p:cNvPr>
          <p:cNvGrpSpPr/>
          <p:nvPr/>
        </p:nvGrpSpPr>
        <p:grpSpPr>
          <a:xfrm>
            <a:off x="6477000" y="1324116"/>
            <a:ext cx="5715000" cy="2975911"/>
            <a:chOff x="6477000" y="1034593"/>
            <a:chExt cx="5715000" cy="2975911"/>
          </a:xfrm>
        </p:grpSpPr>
        <p:pic>
          <p:nvPicPr>
            <p:cNvPr id="8" name="Image 7">
              <a:extLst>
                <a:ext uri="{FF2B5EF4-FFF2-40B4-BE49-F238E27FC236}">
                  <a16:creationId xmlns:a16="http://schemas.microsoft.com/office/drawing/2014/main" id="{8CF74A2B-5363-42C0-B14E-327CE91594C9}"/>
                </a:ext>
              </a:extLst>
            </p:cNvPr>
            <p:cNvPicPr>
              <a:picLocks noChangeAspect="1"/>
            </p:cNvPicPr>
            <p:nvPr/>
          </p:nvPicPr>
          <p:blipFill>
            <a:blip r:embed="rId2"/>
            <a:stretch>
              <a:fillRect/>
            </a:stretch>
          </p:blipFill>
          <p:spPr>
            <a:xfrm>
              <a:off x="6477000" y="1034593"/>
              <a:ext cx="5715000" cy="2686050"/>
            </a:xfrm>
            <a:prstGeom prst="rect">
              <a:avLst/>
            </a:prstGeom>
          </p:spPr>
        </p:pic>
        <p:sp>
          <p:nvSpPr>
            <p:cNvPr id="9" name="ZoneTexte 8">
              <a:extLst>
                <a:ext uri="{FF2B5EF4-FFF2-40B4-BE49-F238E27FC236}">
                  <a16:creationId xmlns:a16="http://schemas.microsoft.com/office/drawing/2014/main" id="{C6B28F9E-D3DE-4270-A961-81DBE72D9DEF}"/>
                </a:ext>
              </a:extLst>
            </p:cNvPr>
            <p:cNvSpPr txBox="1"/>
            <p:nvPr/>
          </p:nvSpPr>
          <p:spPr>
            <a:xfrm>
              <a:off x="8357421" y="3702727"/>
              <a:ext cx="3834579" cy="307777"/>
            </a:xfrm>
            <a:prstGeom prst="rect">
              <a:avLst/>
            </a:prstGeom>
            <a:noFill/>
          </p:spPr>
          <p:txBody>
            <a:bodyPr wrap="square" rtlCol="0">
              <a:spAutoFit/>
            </a:bodyPr>
            <a:lstStyle/>
            <a:p>
              <a:pPr algn="r"/>
              <a:r>
                <a:rPr lang="fr-FR" sz="1400"/>
                <a:t>Extrait du classement PNUD 2020</a:t>
              </a:r>
            </a:p>
          </p:txBody>
        </p:sp>
      </p:grpSp>
      <p:pic>
        <p:nvPicPr>
          <p:cNvPr id="11" name="Image 10">
            <a:extLst>
              <a:ext uri="{FF2B5EF4-FFF2-40B4-BE49-F238E27FC236}">
                <a16:creationId xmlns:a16="http://schemas.microsoft.com/office/drawing/2014/main" id="{4B4C2E3B-FC2B-4168-9B57-A907A558176A}"/>
              </a:ext>
            </a:extLst>
          </p:cNvPr>
          <p:cNvPicPr>
            <a:picLocks noChangeAspect="1"/>
          </p:cNvPicPr>
          <p:nvPr/>
        </p:nvPicPr>
        <p:blipFill>
          <a:blip r:embed="rId3"/>
          <a:stretch>
            <a:fillRect/>
          </a:stretch>
        </p:blipFill>
        <p:spPr>
          <a:xfrm>
            <a:off x="828599" y="6468003"/>
            <a:ext cx="10534801" cy="377985"/>
          </a:xfrm>
          <a:prstGeom prst="rect">
            <a:avLst/>
          </a:prstGeom>
        </p:spPr>
      </p:pic>
    </p:spTree>
    <p:extLst>
      <p:ext uri="{BB962C8B-B14F-4D97-AF65-F5344CB8AC3E}">
        <p14:creationId xmlns:p14="http://schemas.microsoft.com/office/powerpoint/2010/main" val="1765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EACA40F-9D3E-4E2C-A931-7DEAA7BC3229}"/>
              </a:ext>
            </a:extLst>
          </p:cNvPr>
          <p:cNvPicPr>
            <a:picLocks noChangeAspect="1"/>
          </p:cNvPicPr>
          <p:nvPr/>
        </p:nvPicPr>
        <p:blipFill>
          <a:blip r:embed="rId2"/>
          <a:stretch>
            <a:fillRect/>
          </a:stretch>
        </p:blipFill>
        <p:spPr>
          <a:xfrm>
            <a:off x="828599" y="6468003"/>
            <a:ext cx="10534801" cy="377985"/>
          </a:xfrm>
          <a:prstGeom prst="rect">
            <a:avLst/>
          </a:prstGeom>
        </p:spPr>
      </p:pic>
      <p:pic>
        <p:nvPicPr>
          <p:cNvPr id="7" name="Image 6">
            <a:extLst>
              <a:ext uri="{FF2B5EF4-FFF2-40B4-BE49-F238E27FC236}">
                <a16:creationId xmlns:a16="http://schemas.microsoft.com/office/drawing/2014/main" id="{B5FA1D79-27BA-458C-A033-AC4240293386}"/>
              </a:ext>
            </a:extLst>
          </p:cNvPr>
          <p:cNvPicPr>
            <a:picLocks noChangeAspect="1"/>
          </p:cNvPicPr>
          <p:nvPr/>
        </p:nvPicPr>
        <p:blipFill>
          <a:blip r:embed="rId3"/>
          <a:stretch>
            <a:fillRect/>
          </a:stretch>
        </p:blipFill>
        <p:spPr>
          <a:xfrm>
            <a:off x="569481" y="1224448"/>
            <a:ext cx="5098760" cy="4088113"/>
          </a:xfrm>
          <a:prstGeom prst="rect">
            <a:avLst/>
          </a:prstGeom>
        </p:spPr>
      </p:pic>
      <p:pic>
        <p:nvPicPr>
          <p:cNvPr id="11" name="Image 10">
            <a:extLst>
              <a:ext uri="{FF2B5EF4-FFF2-40B4-BE49-F238E27FC236}">
                <a16:creationId xmlns:a16="http://schemas.microsoft.com/office/drawing/2014/main" id="{198D7520-5A38-4623-BDFF-F70F03F842D7}"/>
              </a:ext>
            </a:extLst>
          </p:cNvPr>
          <p:cNvPicPr>
            <a:picLocks noChangeAspect="1"/>
          </p:cNvPicPr>
          <p:nvPr/>
        </p:nvPicPr>
        <p:blipFill>
          <a:blip r:embed="rId4"/>
          <a:stretch>
            <a:fillRect/>
          </a:stretch>
        </p:blipFill>
        <p:spPr>
          <a:xfrm>
            <a:off x="5579690" y="3191999"/>
            <a:ext cx="6307572" cy="2263856"/>
          </a:xfrm>
          <a:prstGeom prst="rect">
            <a:avLst/>
          </a:prstGeom>
        </p:spPr>
      </p:pic>
      <p:sp>
        <p:nvSpPr>
          <p:cNvPr id="12" name="ZoneTexte 11">
            <a:extLst>
              <a:ext uri="{FF2B5EF4-FFF2-40B4-BE49-F238E27FC236}">
                <a16:creationId xmlns:a16="http://schemas.microsoft.com/office/drawing/2014/main" id="{A53DF69D-10AC-4C0F-900A-9CA57E3C20DA}"/>
              </a:ext>
            </a:extLst>
          </p:cNvPr>
          <p:cNvSpPr txBox="1"/>
          <p:nvPr/>
        </p:nvSpPr>
        <p:spPr>
          <a:xfrm>
            <a:off x="785760" y="31572"/>
            <a:ext cx="10275529" cy="769441"/>
          </a:xfrm>
          <a:prstGeom prst="rect">
            <a:avLst/>
          </a:prstGeom>
          <a:noFill/>
        </p:spPr>
        <p:txBody>
          <a:bodyPr wrap="square">
            <a:spAutoFit/>
          </a:bodyPr>
          <a:lstStyle/>
          <a:p>
            <a:r>
              <a:rPr lang="fr-FR" sz="4400">
                <a:solidFill>
                  <a:srgbClr val="0070C0"/>
                </a:solidFill>
                <a:latin typeface="+mj-lt"/>
                <a:ea typeface="+mj-ea"/>
                <a:cs typeface="+mj-cs"/>
              </a:rPr>
              <a:t>L’évolution de l’IDH de la France</a:t>
            </a:r>
          </a:p>
        </p:txBody>
      </p:sp>
      <p:sp>
        <p:nvSpPr>
          <p:cNvPr id="13" name="ZoneTexte 12">
            <a:extLst>
              <a:ext uri="{FF2B5EF4-FFF2-40B4-BE49-F238E27FC236}">
                <a16:creationId xmlns:a16="http://schemas.microsoft.com/office/drawing/2014/main" id="{E7117D90-7452-43B0-B1B7-8DE69D1C4458}"/>
              </a:ext>
            </a:extLst>
          </p:cNvPr>
          <p:cNvSpPr txBox="1"/>
          <p:nvPr/>
        </p:nvSpPr>
        <p:spPr>
          <a:xfrm>
            <a:off x="5579690" y="5617918"/>
            <a:ext cx="4508911" cy="307777"/>
          </a:xfrm>
          <a:prstGeom prst="rect">
            <a:avLst/>
          </a:prstGeom>
          <a:noFill/>
        </p:spPr>
        <p:txBody>
          <a:bodyPr wrap="square" rtlCol="0">
            <a:spAutoFit/>
          </a:bodyPr>
          <a:lstStyle/>
          <a:p>
            <a:r>
              <a:rPr lang="fr-FR" sz="1400" i="1"/>
              <a:t>Source : Rapport sur le développement humain 2020, PNUD</a:t>
            </a:r>
          </a:p>
        </p:txBody>
      </p:sp>
      <p:pic>
        <p:nvPicPr>
          <p:cNvPr id="15" name="Image 14">
            <a:extLst>
              <a:ext uri="{FF2B5EF4-FFF2-40B4-BE49-F238E27FC236}">
                <a16:creationId xmlns:a16="http://schemas.microsoft.com/office/drawing/2014/main" id="{F4BBCA78-BCD0-44CD-AF25-CFBDFDCD0611}"/>
              </a:ext>
            </a:extLst>
          </p:cNvPr>
          <p:cNvPicPr>
            <a:picLocks noChangeAspect="1"/>
          </p:cNvPicPr>
          <p:nvPr/>
        </p:nvPicPr>
        <p:blipFill>
          <a:blip r:embed="rId5"/>
          <a:stretch>
            <a:fillRect/>
          </a:stretch>
        </p:blipFill>
        <p:spPr>
          <a:xfrm>
            <a:off x="5668241" y="1224448"/>
            <a:ext cx="6130470" cy="1411834"/>
          </a:xfrm>
          <a:custGeom>
            <a:avLst/>
            <a:gdLst>
              <a:gd name="connsiteX0" fmla="*/ 0 w 6130470"/>
              <a:gd name="connsiteY0" fmla="*/ 0 h 1411834"/>
              <a:gd name="connsiteX1" fmla="*/ 497249 w 6130470"/>
              <a:gd name="connsiteY1" fmla="*/ 0 h 1411834"/>
              <a:gd name="connsiteX2" fmla="*/ 1301022 w 6130470"/>
              <a:gd name="connsiteY2" fmla="*/ 0 h 1411834"/>
              <a:gd name="connsiteX3" fmla="*/ 2043490 w 6130470"/>
              <a:gd name="connsiteY3" fmla="*/ 0 h 1411834"/>
              <a:gd name="connsiteX4" fmla="*/ 2540739 w 6130470"/>
              <a:gd name="connsiteY4" fmla="*/ 0 h 1411834"/>
              <a:gd name="connsiteX5" fmla="*/ 3160598 w 6130470"/>
              <a:gd name="connsiteY5" fmla="*/ 0 h 1411834"/>
              <a:gd name="connsiteX6" fmla="*/ 3964371 w 6130470"/>
              <a:gd name="connsiteY6" fmla="*/ 0 h 1411834"/>
              <a:gd name="connsiteX7" fmla="*/ 4645534 w 6130470"/>
              <a:gd name="connsiteY7" fmla="*/ 0 h 1411834"/>
              <a:gd name="connsiteX8" fmla="*/ 5388002 w 6130470"/>
              <a:gd name="connsiteY8" fmla="*/ 0 h 1411834"/>
              <a:gd name="connsiteX9" fmla="*/ 6130470 w 6130470"/>
              <a:gd name="connsiteY9" fmla="*/ 0 h 1411834"/>
              <a:gd name="connsiteX10" fmla="*/ 6130470 w 6130470"/>
              <a:gd name="connsiteY10" fmla="*/ 470611 h 1411834"/>
              <a:gd name="connsiteX11" fmla="*/ 6130470 w 6130470"/>
              <a:gd name="connsiteY11" fmla="*/ 955341 h 1411834"/>
              <a:gd name="connsiteX12" fmla="*/ 6130470 w 6130470"/>
              <a:gd name="connsiteY12" fmla="*/ 1411834 h 1411834"/>
              <a:gd name="connsiteX13" fmla="*/ 5633221 w 6130470"/>
              <a:gd name="connsiteY13" fmla="*/ 1411834 h 1411834"/>
              <a:gd name="connsiteX14" fmla="*/ 5135972 w 6130470"/>
              <a:gd name="connsiteY14" fmla="*/ 1411834 h 1411834"/>
              <a:gd name="connsiteX15" fmla="*/ 4393504 w 6130470"/>
              <a:gd name="connsiteY15" fmla="*/ 1411834 h 1411834"/>
              <a:gd name="connsiteX16" fmla="*/ 3896254 w 6130470"/>
              <a:gd name="connsiteY16" fmla="*/ 1411834 h 1411834"/>
              <a:gd name="connsiteX17" fmla="*/ 3215091 w 6130470"/>
              <a:gd name="connsiteY17" fmla="*/ 1411834 h 1411834"/>
              <a:gd name="connsiteX18" fmla="*/ 2656537 w 6130470"/>
              <a:gd name="connsiteY18" fmla="*/ 1411834 h 1411834"/>
              <a:gd name="connsiteX19" fmla="*/ 1975374 w 6130470"/>
              <a:gd name="connsiteY19" fmla="*/ 1411834 h 1411834"/>
              <a:gd name="connsiteX20" fmla="*/ 1294210 w 6130470"/>
              <a:gd name="connsiteY20" fmla="*/ 1411834 h 1411834"/>
              <a:gd name="connsiteX21" fmla="*/ 613047 w 6130470"/>
              <a:gd name="connsiteY21" fmla="*/ 1411834 h 1411834"/>
              <a:gd name="connsiteX22" fmla="*/ 0 w 6130470"/>
              <a:gd name="connsiteY22" fmla="*/ 1411834 h 1411834"/>
              <a:gd name="connsiteX23" fmla="*/ 0 w 6130470"/>
              <a:gd name="connsiteY23" fmla="*/ 955341 h 1411834"/>
              <a:gd name="connsiteX24" fmla="*/ 0 w 6130470"/>
              <a:gd name="connsiteY24" fmla="*/ 484730 h 1411834"/>
              <a:gd name="connsiteX25" fmla="*/ 0 w 6130470"/>
              <a:gd name="connsiteY25" fmla="*/ 0 h 14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0470" h="1411834" fill="none" extrusionOk="0">
                <a:moveTo>
                  <a:pt x="0" y="0"/>
                </a:moveTo>
                <a:cubicBezTo>
                  <a:pt x="229571" y="-5210"/>
                  <a:pt x="366884" y="-7019"/>
                  <a:pt x="497249" y="0"/>
                </a:cubicBezTo>
                <a:cubicBezTo>
                  <a:pt x="627614" y="7019"/>
                  <a:pt x="1023100" y="6437"/>
                  <a:pt x="1301022" y="0"/>
                </a:cubicBezTo>
                <a:cubicBezTo>
                  <a:pt x="1578944" y="-6437"/>
                  <a:pt x="1716122" y="28980"/>
                  <a:pt x="2043490" y="0"/>
                </a:cubicBezTo>
                <a:cubicBezTo>
                  <a:pt x="2370858" y="-28980"/>
                  <a:pt x="2334674" y="-11746"/>
                  <a:pt x="2540739" y="0"/>
                </a:cubicBezTo>
                <a:cubicBezTo>
                  <a:pt x="2746804" y="11746"/>
                  <a:pt x="2998046" y="-24865"/>
                  <a:pt x="3160598" y="0"/>
                </a:cubicBezTo>
                <a:cubicBezTo>
                  <a:pt x="3323150" y="24865"/>
                  <a:pt x="3563843" y="22509"/>
                  <a:pt x="3964371" y="0"/>
                </a:cubicBezTo>
                <a:cubicBezTo>
                  <a:pt x="4364899" y="-22509"/>
                  <a:pt x="4347051" y="-23314"/>
                  <a:pt x="4645534" y="0"/>
                </a:cubicBezTo>
                <a:cubicBezTo>
                  <a:pt x="4944017" y="23314"/>
                  <a:pt x="5157303" y="-24453"/>
                  <a:pt x="5388002" y="0"/>
                </a:cubicBezTo>
                <a:cubicBezTo>
                  <a:pt x="5618701" y="24453"/>
                  <a:pt x="5759251" y="17046"/>
                  <a:pt x="6130470" y="0"/>
                </a:cubicBezTo>
                <a:cubicBezTo>
                  <a:pt x="6114921" y="107117"/>
                  <a:pt x="6128750" y="365469"/>
                  <a:pt x="6130470" y="470611"/>
                </a:cubicBezTo>
                <a:cubicBezTo>
                  <a:pt x="6132190" y="575753"/>
                  <a:pt x="6117569" y="841287"/>
                  <a:pt x="6130470" y="955341"/>
                </a:cubicBezTo>
                <a:cubicBezTo>
                  <a:pt x="6143372" y="1069395"/>
                  <a:pt x="6132747" y="1218714"/>
                  <a:pt x="6130470" y="1411834"/>
                </a:cubicBezTo>
                <a:cubicBezTo>
                  <a:pt x="5885979" y="1387419"/>
                  <a:pt x="5852559" y="1406255"/>
                  <a:pt x="5633221" y="1411834"/>
                </a:cubicBezTo>
                <a:cubicBezTo>
                  <a:pt x="5413883" y="1417413"/>
                  <a:pt x="5338146" y="1423551"/>
                  <a:pt x="5135972" y="1411834"/>
                </a:cubicBezTo>
                <a:cubicBezTo>
                  <a:pt x="4933798" y="1400117"/>
                  <a:pt x="4635724" y="1401505"/>
                  <a:pt x="4393504" y="1411834"/>
                </a:cubicBezTo>
                <a:cubicBezTo>
                  <a:pt x="4151284" y="1422163"/>
                  <a:pt x="4118570" y="1408554"/>
                  <a:pt x="3896254" y="1411834"/>
                </a:cubicBezTo>
                <a:cubicBezTo>
                  <a:pt x="3673938" y="1415115"/>
                  <a:pt x="3443768" y="1403645"/>
                  <a:pt x="3215091" y="1411834"/>
                </a:cubicBezTo>
                <a:cubicBezTo>
                  <a:pt x="2986414" y="1420023"/>
                  <a:pt x="2891849" y="1416289"/>
                  <a:pt x="2656537" y="1411834"/>
                </a:cubicBezTo>
                <a:cubicBezTo>
                  <a:pt x="2421225" y="1407379"/>
                  <a:pt x="2246654" y="1384461"/>
                  <a:pt x="1975374" y="1411834"/>
                </a:cubicBezTo>
                <a:cubicBezTo>
                  <a:pt x="1704094" y="1439207"/>
                  <a:pt x="1608324" y="1417716"/>
                  <a:pt x="1294210" y="1411834"/>
                </a:cubicBezTo>
                <a:cubicBezTo>
                  <a:pt x="980096" y="1405952"/>
                  <a:pt x="933033" y="1416227"/>
                  <a:pt x="613047" y="1411834"/>
                </a:cubicBezTo>
                <a:cubicBezTo>
                  <a:pt x="293061" y="1407441"/>
                  <a:pt x="195473" y="1381877"/>
                  <a:pt x="0" y="1411834"/>
                </a:cubicBezTo>
                <a:cubicBezTo>
                  <a:pt x="9757" y="1222267"/>
                  <a:pt x="12197" y="1126402"/>
                  <a:pt x="0" y="955341"/>
                </a:cubicBezTo>
                <a:cubicBezTo>
                  <a:pt x="-12197" y="784280"/>
                  <a:pt x="-11232" y="692409"/>
                  <a:pt x="0" y="484730"/>
                </a:cubicBezTo>
                <a:cubicBezTo>
                  <a:pt x="11232" y="277051"/>
                  <a:pt x="-8512" y="101864"/>
                  <a:pt x="0" y="0"/>
                </a:cubicBezTo>
                <a:close/>
              </a:path>
              <a:path w="6130470" h="1411834" stroke="0" extrusionOk="0">
                <a:moveTo>
                  <a:pt x="0" y="0"/>
                </a:moveTo>
                <a:cubicBezTo>
                  <a:pt x="275698" y="-21408"/>
                  <a:pt x="443334" y="23138"/>
                  <a:pt x="619859" y="0"/>
                </a:cubicBezTo>
                <a:cubicBezTo>
                  <a:pt x="796384" y="-23138"/>
                  <a:pt x="869032" y="17581"/>
                  <a:pt x="1117108" y="0"/>
                </a:cubicBezTo>
                <a:cubicBezTo>
                  <a:pt x="1365184" y="-17581"/>
                  <a:pt x="1522745" y="24212"/>
                  <a:pt x="1920881" y="0"/>
                </a:cubicBezTo>
                <a:cubicBezTo>
                  <a:pt x="2319017" y="-24212"/>
                  <a:pt x="2314963" y="-2738"/>
                  <a:pt x="2540739" y="0"/>
                </a:cubicBezTo>
                <a:cubicBezTo>
                  <a:pt x="2766515" y="2738"/>
                  <a:pt x="2943008" y="-21154"/>
                  <a:pt x="3160598" y="0"/>
                </a:cubicBezTo>
                <a:cubicBezTo>
                  <a:pt x="3378188" y="21154"/>
                  <a:pt x="3647856" y="12982"/>
                  <a:pt x="3964371" y="0"/>
                </a:cubicBezTo>
                <a:cubicBezTo>
                  <a:pt x="4280886" y="-12982"/>
                  <a:pt x="4278684" y="-1699"/>
                  <a:pt x="4522925" y="0"/>
                </a:cubicBezTo>
                <a:cubicBezTo>
                  <a:pt x="4767166" y="1699"/>
                  <a:pt x="5027800" y="23399"/>
                  <a:pt x="5326697" y="0"/>
                </a:cubicBezTo>
                <a:cubicBezTo>
                  <a:pt x="5625594" y="-23399"/>
                  <a:pt x="5894159" y="-26660"/>
                  <a:pt x="6130470" y="0"/>
                </a:cubicBezTo>
                <a:cubicBezTo>
                  <a:pt x="6128452" y="176360"/>
                  <a:pt x="6145730" y="346575"/>
                  <a:pt x="6130470" y="470611"/>
                </a:cubicBezTo>
                <a:cubicBezTo>
                  <a:pt x="6115210" y="594647"/>
                  <a:pt x="6142078" y="735724"/>
                  <a:pt x="6130470" y="941223"/>
                </a:cubicBezTo>
                <a:cubicBezTo>
                  <a:pt x="6118862" y="1146722"/>
                  <a:pt x="6135923" y="1268822"/>
                  <a:pt x="6130470" y="1411834"/>
                </a:cubicBezTo>
                <a:cubicBezTo>
                  <a:pt x="5882974" y="1407943"/>
                  <a:pt x="5758777" y="1398157"/>
                  <a:pt x="5633221" y="1411834"/>
                </a:cubicBezTo>
                <a:cubicBezTo>
                  <a:pt x="5507665" y="1425511"/>
                  <a:pt x="5221045" y="1429367"/>
                  <a:pt x="4829448" y="1411834"/>
                </a:cubicBezTo>
                <a:cubicBezTo>
                  <a:pt x="4437851" y="1394301"/>
                  <a:pt x="4486771" y="1429144"/>
                  <a:pt x="4270894" y="1411834"/>
                </a:cubicBezTo>
                <a:cubicBezTo>
                  <a:pt x="4055017" y="1394524"/>
                  <a:pt x="3793839" y="1417356"/>
                  <a:pt x="3589731" y="1411834"/>
                </a:cubicBezTo>
                <a:cubicBezTo>
                  <a:pt x="3385623" y="1406312"/>
                  <a:pt x="3113948" y="1406129"/>
                  <a:pt x="2785958" y="1411834"/>
                </a:cubicBezTo>
                <a:cubicBezTo>
                  <a:pt x="2457968" y="1417539"/>
                  <a:pt x="2302556" y="1430262"/>
                  <a:pt x="2104795" y="1411834"/>
                </a:cubicBezTo>
                <a:cubicBezTo>
                  <a:pt x="1907034" y="1393406"/>
                  <a:pt x="1718850" y="1436399"/>
                  <a:pt x="1607545" y="1411834"/>
                </a:cubicBezTo>
                <a:cubicBezTo>
                  <a:pt x="1496240" y="1387270"/>
                  <a:pt x="1221534" y="1406482"/>
                  <a:pt x="1048992" y="1411834"/>
                </a:cubicBezTo>
                <a:cubicBezTo>
                  <a:pt x="876450" y="1417186"/>
                  <a:pt x="288757" y="1374444"/>
                  <a:pt x="0" y="1411834"/>
                </a:cubicBezTo>
                <a:cubicBezTo>
                  <a:pt x="-6493" y="1234252"/>
                  <a:pt x="9047" y="1063044"/>
                  <a:pt x="0" y="941223"/>
                </a:cubicBezTo>
                <a:cubicBezTo>
                  <a:pt x="-9047" y="819402"/>
                  <a:pt x="20087" y="580319"/>
                  <a:pt x="0" y="470611"/>
                </a:cubicBezTo>
                <a:cubicBezTo>
                  <a:pt x="-20087" y="360903"/>
                  <a:pt x="19014" y="235116"/>
                  <a:pt x="0" y="0"/>
                </a:cubicBezTo>
                <a:close/>
              </a:path>
            </a:pathLst>
          </a:custGeom>
          <a:ln w="22225">
            <a:solidFill>
              <a:srgbClr val="00206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189918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6C32B9E-E506-48C2-B85A-707159C2E875}"/>
              </a:ext>
            </a:extLst>
          </p:cNvPr>
          <p:cNvSpPr txBox="1"/>
          <p:nvPr/>
        </p:nvSpPr>
        <p:spPr>
          <a:xfrm>
            <a:off x="623528" y="5276"/>
            <a:ext cx="10275529" cy="769441"/>
          </a:xfrm>
          <a:prstGeom prst="rect">
            <a:avLst/>
          </a:prstGeom>
          <a:noFill/>
        </p:spPr>
        <p:txBody>
          <a:bodyPr wrap="square">
            <a:spAutoFit/>
          </a:bodyPr>
          <a:lstStyle/>
          <a:p>
            <a:r>
              <a:rPr lang="fr-FR" sz="4400">
                <a:solidFill>
                  <a:srgbClr val="0070C0"/>
                </a:solidFill>
                <a:latin typeface="+mj-lt"/>
                <a:ea typeface="+mj-ea"/>
                <a:cs typeface="+mj-cs"/>
              </a:rPr>
              <a:t>Indicateurs du développement durable</a:t>
            </a:r>
          </a:p>
        </p:txBody>
      </p:sp>
      <p:sp>
        <p:nvSpPr>
          <p:cNvPr id="5" name="ZoneTexte 4">
            <a:extLst>
              <a:ext uri="{FF2B5EF4-FFF2-40B4-BE49-F238E27FC236}">
                <a16:creationId xmlns:a16="http://schemas.microsoft.com/office/drawing/2014/main" id="{52BA6809-47DB-4CBF-ADF4-D9C65602BA84}"/>
              </a:ext>
            </a:extLst>
          </p:cNvPr>
          <p:cNvSpPr txBox="1"/>
          <p:nvPr/>
        </p:nvSpPr>
        <p:spPr>
          <a:xfrm>
            <a:off x="762000" y="843891"/>
            <a:ext cx="5715000" cy="830997"/>
          </a:xfrm>
          <a:prstGeom prst="rect">
            <a:avLst/>
          </a:prstGeom>
          <a:noFill/>
        </p:spPr>
        <p:txBody>
          <a:bodyPr wrap="square">
            <a:spAutoFit/>
          </a:bodyPr>
          <a:lstStyle/>
          <a:p>
            <a:pPr marL="285750" indent="-285750">
              <a:buFont typeface="Wingdings" panose="05000000000000000000" pitchFamily="2" charset="2"/>
              <a:buChar char="§"/>
            </a:pPr>
            <a:r>
              <a:rPr lang="fr-FR" sz="1600" b="1">
                <a:sym typeface="Wingdings" panose="05000000000000000000" pitchFamily="2" charset="2"/>
              </a:rPr>
              <a:t>Développement durable : développement économiquement efficace, socialement équitable et écologiquement soutenable</a:t>
            </a:r>
          </a:p>
          <a:p>
            <a:pPr marL="285750" indent="-285750">
              <a:buFont typeface="Wingdings" panose="05000000000000000000" pitchFamily="2" charset="2"/>
              <a:buChar char="§"/>
            </a:pPr>
            <a:r>
              <a:rPr lang="fr-FR" sz="1600" b="1">
                <a:sym typeface="Wingdings" panose="05000000000000000000" pitchFamily="2" charset="2"/>
              </a:rPr>
              <a:t>Une série d’indicateurs :  </a:t>
            </a:r>
          </a:p>
        </p:txBody>
      </p:sp>
      <p:pic>
        <p:nvPicPr>
          <p:cNvPr id="11" name="Image 10">
            <a:extLst>
              <a:ext uri="{FF2B5EF4-FFF2-40B4-BE49-F238E27FC236}">
                <a16:creationId xmlns:a16="http://schemas.microsoft.com/office/drawing/2014/main" id="{4B4C2E3B-FC2B-4168-9B57-A907A558176A}"/>
              </a:ext>
            </a:extLst>
          </p:cNvPr>
          <p:cNvPicPr>
            <a:picLocks noChangeAspect="1"/>
          </p:cNvPicPr>
          <p:nvPr/>
        </p:nvPicPr>
        <p:blipFill>
          <a:blip r:embed="rId2"/>
          <a:stretch>
            <a:fillRect/>
          </a:stretch>
        </p:blipFill>
        <p:spPr>
          <a:xfrm>
            <a:off x="828599" y="6468003"/>
            <a:ext cx="10534801" cy="377985"/>
          </a:xfrm>
          <a:prstGeom prst="rect">
            <a:avLst/>
          </a:prstGeom>
        </p:spPr>
      </p:pic>
      <p:pic>
        <p:nvPicPr>
          <p:cNvPr id="12" name="Image 11">
            <a:extLst>
              <a:ext uri="{FF2B5EF4-FFF2-40B4-BE49-F238E27FC236}">
                <a16:creationId xmlns:a16="http://schemas.microsoft.com/office/drawing/2014/main" id="{BD6FA7EC-0DE4-48D2-9F01-5DA418BB25D0}"/>
              </a:ext>
            </a:extLst>
          </p:cNvPr>
          <p:cNvPicPr>
            <a:picLocks noChangeAspect="1"/>
          </p:cNvPicPr>
          <p:nvPr/>
        </p:nvPicPr>
        <p:blipFill>
          <a:blip r:embed="rId3"/>
          <a:stretch>
            <a:fillRect/>
          </a:stretch>
        </p:blipFill>
        <p:spPr>
          <a:xfrm>
            <a:off x="762000" y="1698493"/>
            <a:ext cx="6027725" cy="4769510"/>
          </a:xfrm>
          <a:prstGeom prst="rect">
            <a:avLst/>
          </a:prstGeom>
        </p:spPr>
      </p:pic>
      <p:grpSp>
        <p:nvGrpSpPr>
          <p:cNvPr id="14" name="Groupe 13">
            <a:extLst>
              <a:ext uri="{FF2B5EF4-FFF2-40B4-BE49-F238E27FC236}">
                <a16:creationId xmlns:a16="http://schemas.microsoft.com/office/drawing/2014/main" id="{FEA7EA37-55DC-427B-8573-D7622290DD7F}"/>
              </a:ext>
            </a:extLst>
          </p:cNvPr>
          <p:cNvGrpSpPr/>
          <p:nvPr/>
        </p:nvGrpSpPr>
        <p:grpSpPr>
          <a:xfrm>
            <a:off x="6998425" y="972058"/>
            <a:ext cx="5031343" cy="5495945"/>
            <a:chOff x="6998425" y="972058"/>
            <a:chExt cx="5031343" cy="5495945"/>
          </a:xfrm>
        </p:grpSpPr>
        <p:pic>
          <p:nvPicPr>
            <p:cNvPr id="4" name="Image 3">
              <a:extLst>
                <a:ext uri="{FF2B5EF4-FFF2-40B4-BE49-F238E27FC236}">
                  <a16:creationId xmlns:a16="http://schemas.microsoft.com/office/drawing/2014/main" id="{E0DA944C-AA43-45FE-BCFA-322C4DDABF59}"/>
                </a:ext>
              </a:extLst>
            </p:cNvPr>
            <p:cNvPicPr>
              <a:picLocks noChangeAspect="1"/>
            </p:cNvPicPr>
            <p:nvPr/>
          </p:nvPicPr>
          <p:blipFill>
            <a:blip r:embed="rId4"/>
            <a:stretch>
              <a:fillRect/>
            </a:stretch>
          </p:blipFill>
          <p:spPr>
            <a:xfrm>
              <a:off x="7113954" y="1544873"/>
              <a:ext cx="4915814" cy="4923130"/>
            </a:xfrm>
            <a:prstGeom prst="rect">
              <a:avLst/>
            </a:prstGeom>
            <a:ln>
              <a:solidFill>
                <a:schemeClr val="bg1">
                  <a:lumMod val="50000"/>
                </a:schemeClr>
              </a:solidFill>
            </a:ln>
          </p:spPr>
        </p:pic>
        <p:sp>
          <p:nvSpPr>
            <p:cNvPr id="13" name="ZoneTexte 12">
              <a:extLst>
                <a:ext uri="{FF2B5EF4-FFF2-40B4-BE49-F238E27FC236}">
                  <a16:creationId xmlns:a16="http://schemas.microsoft.com/office/drawing/2014/main" id="{66F5134C-3261-4C68-A097-151F6E1EFB6F}"/>
                </a:ext>
              </a:extLst>
            </p:cNvPr>
            <p:cNvSpPr txBox="1"/>
            <p:nvPr/>
          </p:nvSpPr>
          <p:spPr>
            <a:xfrm>
              <a:off x="6998425" y="972058"/>
              <a:ext cx="4915814" cy="523220"/>
            </a:xfrm>
            <a:prstGeom prst="rect">
              <a:avLst/>
            </a:prstGeom>
            <a:noFill/>
          </p:spPr>
          <p:txBody>
            <a:bodyPr wrap="square" rtlCol="0">
              <a:spAutoFit/>
            </a:bodyPr>
            <a:lstStyle/>
            <a:p>
              <a:pPr algn="ctr"/>
              <a:r>
                <a:rPr lang="fr-FR" sz="1400" b="1">
                  <a:solidFill>
                    <a:schemeClr val="tx2"/>
                  </a:solidFill>
                </a:rPr>
                <a:t>Les principales dimensions du développement durable </a:t>
              </a:r>
            </a:p>
            <a:p>
              <a:pPr algn="ctr"/>
              <a:r>
                <a:rPr lang="fr-FR" sz="1400" b="1">
                  <a:solidFill>
                    <a:schemeClr val="tx2"/>
                  </a:solidFill>
                </a:rPr>
                <a:t>(source : OCDE)</a:t>
              </a:r>
            </a:p>
          </p:txBody>
        </p:sp>
      </p:grpSp>
    </p:spTree>
    <p:extLst>
      <p:ext uri="{BB962C8B-B14F-4D97-AF65-F5344CB8AC3E}">
        <p14:creationId xmlns:p14="http://schemas.microsoft.com/office/powerpoint/2010/main" val="246425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a:extLst>
              <a:ext uri="{FF2B5EF4-FFF2-40B4-BE49-F238E27FC236}">
                <a16:creationId xmlns:a16="http://schemas.microsoft.com/office/drawing/2014/main" id="{6CC953D6-8AB5-424F-AB45-7F469AD8BB74}"/>
              </a:ext>
            </a:extLst>
          </p:cNvPr>
          <p:cNvSpPr/>
          <p:nvPr/>
        </p:nvSpPr>
        <p:spPr>
          <a:xfrm>
            <a:off x="2125900" y="1150675"/>
            <a:ext cx="9884839" cy="4472918"/>
          </a:xfrm>
          <a:prstGeom prst="ellipse">
            <a:avLst/>
          </a:prstGeom>
          <a:solidFill>
            <a:schemeClr val="bg1">
              <a:lumMod val="5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EA4CA5C2-7D63-4FEF-9150-6A3DB79905A2}"/>
              </a:ext>
            </a:extLst>
          </p:cNvPr>
          <p:cNvSpPr/>
          <p:nvPr/>
        </p:nvSpPr>
        <p:spPr>
          <a:xfrm>
            <a:off x="3597585" y="2838878"/>
            <a:ext cx="6885687" cy="2616087"/>
          </a:xfrm>
          <a:prstGeom prst="ellipse">
            <a:avLst/>
          </a:prstGeom>
          <a:solidFill>
            <a:schemeClr val="bg1">
              <a:lumMod val="9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10" name="ZoneTexte 9">
            <a:extLst>
              <a:ext uri="{FF2B5EF4-FFF2-40B4-BE49-F238E27FC236}">
                <a16:creationId xmlns:a16="http://schemas.microsoft.com/office/drawing/2014/main" id="{39E1C722-8C53-45F0-946B-66114AD947CF}"/>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14" name="Titre 1">
            <a:extLst>
              <a:ext uri="{FF2B5EF4-FFF2-40B4-BE49-F238E27FC236}">
                <a16:creationId xmlns:a16="http://schemas.microsoft.com/office/drawing/2014/main" id="{B729943F-D164-4702-9010-BEA3703BDCBA}"/>
              </a:ext>
            </a:extLst>
          </p:cNvPr>
          <p:cNvSpPr txBox="1">
            <a:spLocks/>
          </p:cNvSpPr>
          <p:nvPr/>
        </p:nvSpPr>
        <p:spPr>
          <a:xfrm>
            <a:off x="435267" y="121208"/>
            <a:ext cx="10941918" cy="104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accent1"/>
                </a:solidFill>
              </a:rPr>
              <a:t>Rappel : macro-environnement de l’entreprise </a:t>
            </a:r>
          </a:p>
        </p:txBody>
      </p:sp>
      <p:sp>
        <p:nvSpPr>
          <p:cNvPr id="5" name="Rectangle : coins arrondis 4">
            <a:extLst>
              <a:ext uri="{FF2B5EF4-FFF2-40B4-BE49-F238E27FC236}">
                <a16:creationId xmlns:a16="http://schemas.microsoft.com/office/drawing/2014/main" id="{2A3F0D92-2E13-4614-8D99-2BCAAA4BD63E}"/>
              </a:ext>
            </a:extLst>
          </p:cNvPr>
          <p:cNvSpPr/>
          <p:nvPr/>
        </p:nvSpPr>
        <p:spPr>
          <a:xfrm>
            <a:off x="6228159" y="4454627"/>
            <a:ext cx="1961804" cy="681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Entreprise</a:t>
            </a:r>
          </a:p>
        </p:txBody>
      </p:sp>
      <p:sp>
        <p:nvSpPr>
          <p:cNvPr id="6" name="ZoneTexte 5">
            <a:extLst>
              <a:ext uri="{FF2B5EF4-FFF2-40B4-BE49-F238E27FC236}">
                <a16:creationId xmlns:a16="http://schemas.microsoft.com/office/drawing/2014/main" id="{5BC85044-DB72-4BFF-93DA-8BBD23E5D1C6}"/>
              </a:ext>
            </a:extLst>
          </p:cNvPr>
          <p:cNvSpPr txBox="1"/>
          <p:nvPr/>
        </p:nvSpPr>
        <p:spPr>
          <a:xfrm>
            <a:off x="8201969" y="3606484"/>
            <a:ext cx="1446414" cy="400110"/>
          </a:xfrm>
          <a:prstGeom prst="rect">
            <a:avLst/>
          </a:prstGeom>
          <a:noFill/>
        </p:spPr>
        <p:txBody>
          <a:bodyPr wrap="square" rtlCol="0">
            <a:spAutoFit/>
          </a:bodyPr>
          <a:lstStyle/>
          <a:p>
            <a:r>
              <a:rPr lang="fr-FR" sz="2000" b="1"/>
              <a:t>Clients</a:t>
            </a:r>
          </a:p>
        </p:txBody>
      </p:sp>
      <p:sp>
        <p:nvSpPr>
          <p:cNvPr id="20" name="ZoneTexte 19">
            <a:extLst>
              <a:ext uri="{FF2B5EF4-FFF2-40B4-BE49-F238E27FC236}">
                <a16:creationId xmlns:a16="http://schemas.microsoft.com/office/drawing/2014/main" id="{61DF0D65-2481-4E9A-AB87-6A1909493371}"/>
              </a:ext>
            </a:extLst>
          </p:cNvPr>
          <p:cNvSpPr txBox="1"/>
          <p:nvPr/>
        </p:nvSpPr>
        <p:spPr>
          <a:xfrm>
            <a:off x="6200298" y="3811481"/>
            <a:ext cx="1688233" cy="400110"/>
          </a:xfrm>
          <a:prstGeom prst="rect">
            <a:avLst/>
          </a:prstGeom>
          <a:noFill/>
        </p:spPr>
        <p:txBody>
          <a:bodyPr wrap="square" rtlCol="0">
            <a:spAutoFit/>
          </a:bodyPr>
          <a:lstStyle/>
          <a:p>
            <a:r>
              <a:rPr lang="fr-FR" sz="2000" b="1"/>
              <a:t>Fournisseurs</a:t>
            </a:r>
          </a:p>
        </p:txBody>
      </p:sp>
      <p:sp>
        <p:nvSpPr>
          <p:cNvPr id="21" name="ZoneTexte 20">
            <a:extLst>
              <a:ext uri="{FF2B5EF4-FFF2-40B4-BE49-F238E27FC236}">
                <a16:creationId xmlns:a16="http://schemas.microsoft.com/office/drawing/2014/main" id="{40DF0FA2-1C57-44CB-88C3-A8FCFDA58051}"/>
              </a:ext>
            </a:extLst>
          </p:cNvPr>
          <p:cNvSpPr txBox="1"/>
          <p:nvPr/>
        </p:nvSpPr>
        <p:spPr>
          <a:xfrm>
            <a:off x="4023322" y="3903246"/>
            <a:ext cx="2112094" cy="954107"/>
          </a:xfrm>
          <a:prstGeom prst="rect">
            <a:avLst/>
          </a:prstGeom>
          <a:noFill/>
        </p:spPr>
        <p:txBody>
          <a:bodyPr wrap="square" rtlCol="0">
            <a:spAutoFit/>
          </a:bodyPr>
          <a:lstStyle/>
          <a:p>
            <a:r>
              <a:rPr lang="fr-FR" sz="2000" b="1"/>
              <a:t>Concurrents </a:t>
            </a:r>
            <a:r>
              <a:rPr lang="fr-FR"/>
              <a:t>(directs, indirects, actuels, potentiels)</a:t>
            </a:r>
            <a:endParaRPr lang="fr-FR" sz="2000" b="1"/>
          </a:p>
        </p:txBody>
      </p:sp>
      <p:sp>
        <p:nvSpPr>
          <p:cNvPr id="22" name="ZoneTexte 21">
            <a:extLst>
              <a:ext uri="{FF2B5EF4-FFF2-40B4-BE49-F238E27FC236}">
                <a16:creationId xmlns:a16="http://schemas.microsoft.com/office/drawing/2014/main" id="{BEF1DF97-80EE-4C33-9051-F208110893F1}"/>
              </a:ext>
            </a:extLst>
          </p:cNvPr>
          <p:cNvSpPr txBox="1"/>
          <p:nvPr/>
        </p:nvSpPr>
        <p:spPr>
          <a:xfrm>
            <a:off x="4595005" y="3449012"/>
            <a:ext cx="1446414" cy="369332"/>
          </a:xfrm>
          <a:prstGeom prst="rect">
            <a:avLst/>
          </a:prstGeom>
          <a:noFill/>
        </p:spPr>
        <p:txBody>
          <a:bodyPr wrap="square" rtlCol="0">
            <a:spAutoFit/>
          </a:bodyPr>
          <a:lstStyle/>
          <a:p>
            <a:r>
              <a:rPr lang="fr-FR"/>
              <a:t>Partenaires</a:t>
            </a:r>
          </a:p>
        </p:txBody>
      </p:sp>
      <p:sp>
        <p:nvSpPr>
          <p:cNvPr id="25" name="ZoneTexte 24">
            <a:extLst>
              <a:ext uri="{FF2B5EF4-FFF2-40B4-BE49-F238E27FC236}">
                <a16:creationId xmlns:a16="http://schemas.microsoft.com/office/drawing/2014/main" id="{831D2FA0-2ED1-4D84-9D82-983D5059C59B}"/>
              </a:ext>
            </a:extLst>
          </p:cNvPr>
          <p:cNvSpPr txBox="1"/>
          <p:nvPr/>
        </p:nvSpPr>
        <p:spPr>
          <a:xfrm>
            <a:off x="8681889" y="4211591"/>
            <a:ext cx="1446414" cy="369332"/>
          </a:xfrm>
          <a:prstGeom prst="rect">
            <a:avLst/>
          </a:prstGeom>
          <a:noFill/>
        </p:spPr>
        <p:txBody>
          <a:bodyPr wrap="square" rtlCol="0">
            <a:spAutoFit/>
          </a:bodyPr>
          <a:lstStyle/>
          <a:p>
            <a:r>
              <a:rPr lang="fr-FR"/>
              <a:t>Distributeurs</a:t>
            </a:r>
          </a:p>
        </p:txBody>
      </p:sp>
      <p:sp>
        <p:nvSpPr>
          <p:cNvPr id="26" name="ZoneTexte 25">
            <a:extLst>
              <a:ext uri="{FF2B5EF4-FFF2-40B4-BE49-F238E27FC236}">
                <a16:creationId xmlns:a16="http://schemas.microsoft.com/office/drawing/2014/main" id="{5A79E997-2237-44F6-AFF0-476E1158E805}"/>
              </a:ext>
            </a:extLst>
          </p:cNvPr>
          <p:cNvSpPr txBox="1"/>
          <p:nvPr/>
        </p:nvSpPr>
        <p:spPr>
          <a:xfrm>
            <a:off x="5477885" y="3099089"/>
            <a:ext cx="3173970" cy="369332"/>
          </a:xfrm>
          <a:prstGeom prst="rect">
            <a:avLst/>
          </a:prstGeom>
          <a:noFill/>
        </p:spPr>
        <p:txBody>
          <a:bodyPr wrap="square" rtlCol="0">
            <a:spAutoFit/>
          </a:bodyPr>
          <a:lstStyle/>
          <a:p>
            <a:pPr algn="ctr"/>
            <a:r>
              <a:rPr lang="fr-FR" b="1"/>
              <a:t>MICRO-ENVIRONNEMENT</a:t>
            </a:r>
          </a:p>
        </p:txBody>
      </p:sp>
      <p:sp>
        <p:nvSpPr>
          <p:cNvPr id="27" name="ZoneTexte 26">
            <a:extLst>
              <a:ext uri="{FF2B5EF4-FFF2-40B4-BE49-F238E27FC236}">
                <a16:creationId xmlns:a16="http://schemas.microsoft.com/office/drawing/2014/main" id="{293DBF1C-7483-4F69-A8B9-F30C29C65D38}"/>
              </a:ext>
            </a:extLst>
          </p:cNvPr>
          <p:cNvSpPr txBox="1"/>
          <p:nvPr/>
        </p:nvSpPr>
        <p:spPr>
          <a:xfrm>
            <a:off x="5398029" y="1375589"/>
            <a:ext cx="3173970" cy="369332"/>
          </a:xfrm>
          <a:prstGeom prst="rect">
            <a:avLst/>
          </a:prstGeom>
          <a:noFill/>
        </p:spPr>
        <p:txBody>
          <a:bodyPr wrap="square" rtlCol="0">
            <a:spAutoFit/>
          </a:bodyPr>
          <a:lstStyle/>
          <a:p>
            <a:pPr algn="ctr"/>
            <a:r>
              <a:rPr lang="fr-FR" b="1"/>
              <a:t>MACRO-ENVIRONNEMENT</a:t>
            </a:r>
          </a:p>
        </p:txBody>
      </p:sp>
      <p:sp>
        <p:nvSpPr>
          <p:cNvPr id="28" name="ZoneTexte 27">
            <a:extLst>
              <a:ext uri="{FF2B5EF4-FFF2-40B4-BE49-F238E27FC236}">
                <a16:creationId xmlns:a16="http://schemas.microsoft.com/office/drawing/2014/main" id="{EAD7098A-8AD2-4809-99BA-906296B4BB94}"/>
              </a:ext>
            </a:extLst>
          </p:cNvPr>
          <p:cNvSpPr txBox="1"/>
          <p:nvPr/>
        </p:nvSpPr>
        <p:spPr>
          <a:xfrm>
            <a:off x="2398919" y="2665077"/>
            <a:ext cx="2346185" cy="646331"/>
          </a:xfrm>
          <a:prstGeom prst="rect">
            <a:avLst/>
          </a:prstGeom>
          <a:noFill/>
        </p:spPr>
        <p:txBody>
          <a:bodyPr wrap="square" rtlCol="0">
            <a:spAutoFit/>
          </a:bodyPr>
          <a:lstStyle/>
          <a:p>
            <a:pPr algn="ctr"/>
            <a:r>
              <a:rPr lang="fr-FR"/>
              <a:t>Cadre législatif et réglementaire</a:t>
            </a:r>
          </a:p>
        </p:txBody>
      </p:sp>
      <p:sp>
        <p:nvSpPr>
          <p:cNvPr id="29" name="ZoneTexte 28">
            <a:extLst>
              <a:ext uri="{FF2B5EF4-FFF2-40B4-BE49-F238E27FC236}">
                <a16:creationId xmlns:a16="http://schemas.microsoft.com/office/drawing/2014/main" id="{6A80089F-5B19-4E18-B61C-5EDD4C9C78EF}"/>
              </a:ext>
            </a:extLst>
          </p:cNvPr>
          <p:cNvSpPr txBox="1"/>
          <p:nvPr/>
        </p:nvSpPr>
        <p:spPr>
          <a:xfrm>
            <a:off x="8681889" y="1789399"/>
            <a:ext cx="2346185" cy="646331"/>
          </a:xfrm>
          <a:prstGeom prst="rect">
            <a:avLst/>
          </a:prstGeom>
          <a:noFill/>
        </p:spPr>
        <p:txBody>
          <a:bodyPr wrap="square" rtlCol="0">
            <a:spAutoFit/>
          </a:bodyPr>
          <a:lstStyle/>
          <a:p>
            <a:pPr algn="ctr"/>
            <a:r>
              <a:rPr lang="fr-FR"/>
              <a:t>Politiques économiques </a:t>
            </a:r>
          </a:p>
        </p:txBody>
      </p:sp>
      <p:sp>
        <p:nvSpPr>
          <p:cNvPr id="30" name="ZoneTexte 29">
            <a:extLst>
              <a:ext uri="{FF2B5EF4-FFF2-40B4-BE49-F238E27FC236}">
                <a16:creationId xmlns:a16="http://schemas.microsoft.com/office/drawing/2014/main" id="{0232E4B3-315F-4FB6-83E7-3584C3F18E54}"/>
              </a:ext>
            </a:extLst>
          </p:cNvPr>
          <p:cNvSpPr txBox="1"/>
          <p:nvPr/>
        </p:nvSpPr>
        <p:spPr>
          <a:xfrm>
            <a:off x="9919737" y="2506705"/>
            <a:ext cx="1446415" cy="646330"/>
          </a:xfrm>
          <a:prstGeom prst="rect">
            <a:avLst/>
          </a:prstGeom>
          <a:noFill/>
        </p:spPr>
        <p:txBody>
          <a:bodyPr wrap="square" rtlCol="0">
            <a:spAutoFit/>
          </a:bodyPr>
          <a:lstStyle/>
          <a:p>
            <a:pPr algn="ctr"/>
            <a:r>
              <a:rPr lang="fr-FR"/>
              <a:t>Contexte socio-culturel</a:t>
            </a:r>
          </a:p>
        </p:txBody>
      </p:sp>
      <p:sp>
        <p:nvSpPr>
          <p:cNvPr id="31" name="ZoneTexte 30">
            <a:extLst>
              <a:ext uri="{FF2B5EF4-FFF2-40B4-BE49-F238E27FC236}">
                <a16:creationId xmlns:a16="http://schemas.microsoft.com/office/drawing/2014/main" id="{D55C0458-5AD1-4E1E-88C5-092E9349AD01}"/>
              </a:ext>
            </a:extLst>
          </p:cNvPr>
          <p:cNvSpPr txBox="1"/>
          <p:nvPr/>
        </p:nvSpPr>
        <p:spPr>
          <a:xfrm>
            <a:off x="3927935" y="1841423"/>
            <a:ext cx="2346185" cy="646331"/>
          </a:xfrm>
          <a:prstGeom prst="rect">
            <a:avLst/>
          </a:prstGeom>
          <a:noFill/>
        </p:spPr>
        <p:txBody>
          <a:bodyPr wrap="square" rtlCol="0">
            <a:spAutoFit/>
          </a:bodyPr>
          <a:lstStyle/>
          <a:p>
            <a:pPr algn="ctr"/>
            <a:r>
              <a:rPr lang="fr-FR"/>
              <a:t>Facteurs technologiques</a:t>
            </a:r>
          </a:p>
        </p:txBody>
      </p:sp>
      <p:sp>
        <p:nvSpPr>
          <p:cNvPr id="32" name="ZoneTexte 31">
            <a:extLst>
              <a:ext uri="{FF2B5EF4-FFF2-40B4-BE49-F238E27FC236}">
                <a16:creationId xmlns:a16="http://schemas.microsoft.com/office/drawing/2014/main" id="{A26C083F-565B-46DC-B7BE-3A275A61840E}"/>
              </a:ext>
            </a:extLst>
          </p:cNvPr>
          <p:cNvSpPr txBox="1"/>
          <p:nvPr/>
        </p:nvSpPr>
        <p:spPr>
          <a:xfrm>
            <a:off x="6200298" y="1790849"/>
            <a:ext cx="2922653" cy="646331"/>
          </a:xfrm>
          <a:prstGeom prst="rect">
            <a:avLst/>
          </a:prstGeom>
          <a:noFill/>
        </p:spPr>
        <p:txBody>
          <a:bodyPr wrap="square" lIns="91440" tIns="45720" rIns="91440" bIns="45720" rtlCol="0" anchor="t">
            <a:spAutoFit/>
          </a:bodyPr>
          <a:lstStyle/>
          <a:p>
            <a:pPr algn="ctr"/>
            <a:r>
              <a:rPr lang="fr-FR"/>
              <a:t>Facteur environnemental, éthique</a:t>
            </a:r>
          </a:p>
        </p:txBody>
      </p:sp>
      <p:sp>
        <p:nvSpPr>
          <p:cNvPr id="33" name="ZoneTexte 32">
            <a:extLst>
              <a:ext uri="{FF2B5EF4-FFF2-40B4-BE49-F238E27FC236}">
                <a16:creationId xmlns:a16="http://schemas.microsoft.com/office/drawing/2014/main" id="{B7A024A7-6DE9-44FF-86D4-34C4E2775FFD}"/>
              </a:ext>
            </a:extLst>
          </p:cNvPr>
          <p:cNvSpPr txBox="1"/>
          <p:nvPr/>
        </p:nvSpPr>
        <p:spPr>
          <a:xfrm>
            <a:off x="8201969" y="2520538"/>
            <a:ext cx="2346185" cy="369332"/>
          </a:xfrm>
          <a:prstGeom prst="rect">
            <a:avLst/>
          </a:prstGeom>
          <a:noFill/>
        </p:spPr>
        <p:txBody>
          <a:bodyPr wrap="square" rtlCol="0">
            <a:spAutoFit/>
          </a:bodyPr>
          <a:lstStyle/>
          <a:p>
            <a:r>
              <a:rPr lang="fr-FR"/>
              <a:t>Politique </a:t>
            </a:r>
          </a:p>
        </p:txBody>
      </p:sp>
      <p:pic>
        <p:nvPicPr>
          <p:cNvPr id="16" name="Image 15">
            <a:extLst>
              <a:ext uri="{FF2B5EF4-FFF2-40B4-BE49-F238E27FC236}">
                <a16:creationId xmlns:a16="http://schemas.microsoft.com/office/drawing/2014/main" id="{9B7D528D-190B-4FC3-A747-986652D72CD3}"/>
              </a:ext>
            </a:extLst>
          </p:cNvPr>
          <p:cNvPicPr>
            <a:picLocks noChangeAspect="1"/>
          </p:cNvPicPr>
          <p:nvPr/>
        </p:nvPicPr>
        <p:blipFill>
          <a:blip r:embed="rId4"/>
          <a:stretch>
            <a:fillRect/>
          </a:stretch>
        </p:blipFill>
        <p:spPr>
          <a:xfrm>
            <a:off x="5162467" y="5775561"/>
            <a:ext cx="793718" cy="529145"/>
          </a:xfrm>
          <a:prstGeom prst="rect">
            <a:avLst/>
          </a:prstGeom>
        </p:spPr>
      </p:pic>
      <p:pic>
        <p:nvPicPr>
          <p:cNvPr id="18" name="Image 17">
            <a:extLst>
              <a:ext uri="{FF2B5EF4-FFF2-40B4-BE49-F238E27FC236}">
                <a16:creationId xmlns:a16="http://schemas.microsoft.com/office/drawing/2014/main" id="{54170795-D99C-4799-9D39-01CF2766F40B}"/>
              </a:ext>
            </a:extLst>
          </p:cNvPr>
          <p:cNvPicPr>
            <a:picLocks noChangeAspect="1"/>
          </p:cNvPicPr>
          <p:nvPr/>
        </p:nvPicPr>
        <p:blipFill>
          <a:blip r:embed="rId5"/>
          <a:stretch>
            <a:fillRect/>
          </a:stretch>
        </p:blipFill>
        <p:spPr>
          <a:xfrm>
            <a:off x="6261243" y="5775561"/>
            <a:ext cx="847084" cy="564140"/>
          </a:xfrm>
          <a:prstGeom prst="rect">
            <a:avLst/>
          </a:prstGeom>
        </p:spPr>
      </p:pic>
      <p:pic>
        <p:nvPicPr>
          <p:cNvPr id="34" name="Image 33">
            <a:extLst>
              <a:ext uri="{FF2B5EF4-FFF2-40B4-BE49-F238E27FC236}">
                <a16:creationId xmlns:a16="http://schemas.microsoft.com/office/drawing/2014/main" id="{A3237086-6FBA-41B8-960A-7A68F5A570F6}"/>
              </a:ext>
            </a:extLst>
          </p:cNvPr>
          <p:cNvPicPr>
            <a:picLocks noChangeAspect="1"/>
          </p:cNvPicPr>
          <p:nvPr/>
        </p:nvPicPr>
        <p:blipFill>
          <a:blip r:embed="rId6"/>
          <a:stretch>
            <a:fillRect/>
          </a:stretch>
        </p:blipFill>
        <p:spPr>
          <a:xfrm>
            <a:off x="7337507" y="5775561"/>
            <a:ext cx="1102047" cy="572217"/>
          </a:xfrm>
          <a:prstGeom prst="rect">
            <a:avLst/>
          </a:prstGeom>
        </p:spPr>
      </p:pic>
      <p:sp>
        <p:nvSpPr>
          <p:cNvPr id="2" name="ZoneTexte 1">
            <a:extLst>
              <a:ext uri="{FF2B5EF4-FFF2-40B4-BE49-F238E27FC236}">
                <a16:creationId xmlns:a16="http://schemas.microsoft.com/office/drawing/2014/main" id="{27308140-A5BD-4AD5-8794-E3C9F0A66C2F}"/>
              </a:ext>
            </a:extLst>
          </p:cNvPr>
          <p:cNvSpPr txBox="1"/>
          <p:nvPr/>
        </p:nvSpPr>
        <p:spPr>
          <a:xfrm>
            <a:off x="447894" y="1398709"/>
            <a:ext cx="1881809" cy="2862322"/>
          </a:xfrm>
          <a:prstGeom prst="rect">
            <a:avLst/>
          </a:prstGeom>
          <a:noFill/>
          <a:ln>
            <a:noFill/>
          </a:ln>
        </p:spPr>
        <p:txBody>
          <a:bodyPr wrap="square" rtlCol="0">
            <a:spAutoFit/>
          </a:bodyPr>
          <a:lstStyle/>
          <a:p>
            <a:r>
              <a:rPr lang="fr-FR" b="1"/>
              <a:t>Macro-environnement : </a:t>
            </a:r>
            <a:r>
              <a:rPr lang="fr-FR"/>
              <a:t>éléments extérieurs à l’entreprise, dont l’évolution influence sa situation et sur lesquels elle agit difficilement</a:t>
            </a:r>
          </a:p>
        </p:txBody>
      </p:sp>
      <p:sp>
        <p:nvSpPr>
          <p:cNvPr id="35" name="ZoneTexte 34">
            <a:extLst>
              <a:ext uri="{FF2B5EF4-FFF2-40B4-BE49-F238E27FC236}">
                <a16:creationId xmlns:a16="http://schemas.microsoft.com/office/drawing/2014/main" id="{308FDC53-E44F-4F3C-86C5-D66321D3B873}"/>
              </a:ext>
            </a:extLst>
          </p:cNvPr>
          <p:cNvSpPr txBox="1"/>
          <p:nvPr/>
        </p:nvSpPr>
        <p:spPr>
          <a:xfrm>
            <a:off x="435267" y="4513766"/>
            <a:ext cx="3162318" cy="1200329"/>
          </a:xfrm>
          <a:prstGeom prst="rect">
            <a:avLst/>
          </a:prstGeom>
          <a:noFill/>
        </p:spPr>
        <p:txBody>
          <a:bodyPr wrap="square" rtlCol="0">
            <a:spAutoFit/>
          </a:bodyPr>
          <a:lstStyle/>
          <a:p>
            <a:r>
              <a:rPr lang="fr-FR" b="1">
                <a:solidFill>
                  <a:schemeClr val="tx1">
                    <a:lumMod val="50000"/>
                    <a:lumOff val="50000"/>
                  </a:schemeClr>
                </a:solidFill>
              </a:rPr>
              <a:t>Micro-environnement : </a:t>
            </a:r>
            <a:r>
              <a:rPr lang="fr-FR">
                <a:solidFill>
                  <a:schemeClr val="tx1">
                    <a:lumMod val="50000"/>
                    <a:lumOff val="50000"/>
                  </a:schemeClr>
                </a:solidFill>
              </a:rPr>
              <a:t>éléments extérieurs à l’entreprise sur lesquels elle peut agir </a:t>
            </a:r>
          </a:p>
        </p:txBody>
      </p:sp>
    </p:spTree>
    <p:extLst>
      <p:ext uri="{BB962C8B-B14F-4D97-AF65-F5344CB8AC3E}">
        <p14:creationId xmlns:p14="http://schemas.microsoft.com/office/powerpoint/2010/main" val="359692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CE02C-0A45-4D75-BF8C-9B326D701EBB}"/>
              </a:ext>
            </a:extLst>
          </p:cNvPr>
          <p:cNvSpPr>
            <a:spLocks noGrp="1"/>
          </p:cNvSpPr>
          <p:nvPr>
            <p:ph type="title"/>
          </p:nvPr>
        </p:nvSpPr>
        <p:spPr>
          <a:xfrm>
            <a:off x="634538" y="143481"/>
            <a:ext cx="11355186" cy="490279"/>
          </a:xfrm>
        </p:spPr>
        <p:txBody>
          <a:bodyPr>
            <a:noAutofit/>
          </a:bodyPr>
          <a:lstStyle/>
          <a:p>
            <a:r>
              <a:rPr lang="fr-FR" sz="3200">
                <a:solidFill>
                  <a:schemeClr val="accent1"/>
                </a:solidFill>
              </a:rPr>
              <a:t>En synthèse :</a:t>
            </a:r>
          </a:p>
        </p:txBody>
      </p:sp>
      <p:pic>
        <p:nvPicPr>
          <p:cNvPr id="3" name="Image 2">
            <a:extLst>
              <a:ext uri="{FF2B5EF4-FFF2-40B4-BE49-F238E27FC236}">
                <a16:creationId xmlns:a16="http://schemas.microsoft.com/office/drawing/2014/main" id="{A98936E9-3EE4-4B04-9FE6-084BA3B99AE8}"/>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15" name="Titre 1">
            <a:extLst>
              <a:ext uri="{FF2B5EF4-FFF2-40B4-BE49-F238E27FC236}">
                <a16:creationId xmlns:a16="http://schemas.microsoft.com/office/drawing/2014/main" id="{28418E13-29FC-4455-8A33-1D1A187D9B38}"/>
              </a:ext>
            </a:extLst>
          </p:cNvPr>
          <p:cNvSpPr txBox="1">
            <a:spLocks/>
          </p:cNvSpPr>
          <p:nvPr/>
        </p:nvSpPr>
        <p:spPr>
          <a:xfrm rot="16200000">
            <a:off x="4121727" y="3095023"/>
            <a:ext cx="5961737" cy="548931"/>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err="1">
                <a:solidFill>
                  <a:schemeClr val="bg1">
                    <a:lumMod val="50000"/>
                  </a:schemeClr>
                </a:solidFill>
              </a:rPr>
              <a:t>Lexique</a:t>
            </a:r>
            <a:endParaRPr lang="en-US" sz="3200" b="1">
              <a:solidFill>
                <a:schemeClr val="bg1">
                  <a:lumMod val="50000"/>
                </a:schemeClr>
              </a:solidFill>
            </a:endParaRPr>
          </a:p>
        </p:txBody>
      </p:sp>
      <p:pic>
        <p:nvPicPr>
          <p:cNvPr id="5" name="Image 4">
            <a:extLst>
              <a:ext uri="{FF2B5EF4-FFF2-40B4-BE49-F238E27FC236}">
                <a16:creationId xmlns:a16="http://schemas.microsoft.com/office/drawing/2014/main" id="{473DA4F4-07C2-45CE-93A8-92060E504730}"/>
              </a:ext>
            </a:extLst>
          </p:cNvPr>
          <p:cNvPicPr>
            <a:picLocks noChangeAspect="1"/>
          </p:cNvPicPr>
          <p:nvPr/>
        </p:nvPicPr>
        <p:blipFill rotWithShape="1">
          <a:blip r:embed="rId3"/>
          <a:srcRect l="2404" t="877" r="3560" b="3234"/>
          <a:stretch/>
        </p:blipFill>
        <p:spPr>
          <a:xfrm>
            <a:off x="776780" y="629297"/>
            <a:ext cx="5657595" cy="5799088"/>
          </a:xfrm>
          <a:prstGeom prst="rect">
            <a:avLst/>
          </a:prstGeom>
        </p:spPr>
      </p:pic>
      <p:sp>
        <p:nvSpPr>
          <p:cNvPr id="12" name="ZoneTexte 11">
            <a:extLst>
              <a:ext uri="{FF2B5EF4-FFF2-40B4-BE49-F238E27FC236}">
                <a16:creationId xmlns:a16="http://schemas.microsoft.com/office/drawing/2014/main" id="{96131444-83B5-4880-8A49-0A0B5CF7143E}"/>
              </a:ext>
            </a:extLst>
          </p:cNvPr>
          <p:cNvSpPr txBox="1"/>
          <p:nvPr/>
        </p:nvSpPr>
        <p:spPr>
          <a:xfrm rot="5400000">
            <a:off x="5403817" y="5245919"/>
            <a:ext cx="2426211" cy="307777"/>
          </a:xfrm>
          <a:prstGeom prst="rect">
            <a:avLst/>
          </a:prstGeom>
          <a:noFill/>
        </p:spPr>
        <p:txBody>
          <a:bodyPr wrap="square" rtlCol="0">
            <a:spAutoFit/>
          </a:bodyPr>
          <a:lstStyle/>
          <a:p>
            <a:pPr algn="ctr"/>
            <a:r>
              <a:rPr lang="fr-FR" sz="1400">
                <a:solidFill>
                  <a:schemeClr val="bg1">
                    <a:lumMod val="50000"/>
                  </a:schemeClr>
                </a:solidFill>
                <a:highlight>
                  <a:srgbClr val="FFFF00"/>
                </a:highlight>
              </a:rPr>
              <a:t>Manuel Delagrave (page 98)</a:t>
            </a:r>
          </a:p>
        </p:txBody>
      </p:sp>
      <p:grpSp>
        <p:nvGrpSpPr>
          <p:cNvPr id="10" name="Groupe 9">
            <a:extLst>
              <a:ext uri="{FF2B5EF4-FFF2-40B4-BE49-F238E27FC236}">
                <a16:creationId xmlns:a16="http://schemas.microsoft.com/office/drawing/2014/main" id="{BA78942C-A722-41C9-BFD0-7E16102DA99A}"/>
              </a:ext>
            </a:extLst>
          </p:cNvPr>
          <p:cNvGrpSpPr/>
          <p:nvPr/>
        </p:nvGrpSpPr>
        <p:grpSpPr>
          <a:xfrm>
            <a:off x="7568470" y="629296"/>
            <a:ext cx="4478572" cy="5299555"/>
            <a:chOff x="7591126" y="388620"/>
            <a:chExt cx="4229845" cy="4987718"/>
          </a:xfrm>
        </p:grpSpPr>
        <p:pic>
          <p:nvPicPr>
            <p:cNvPr id="7" name="Image 6">
              <a:extLst>
                <a:ext uri="{FF2B5EF4-FFF2-40B4-BE49-F238E27FC236}">
                  <a16:creationId xmlns:a16="http://schemas.microsoft.com/office/drawing/2014/main" id="{3B54494B-06F4-40D4-B33F-16C1EF2F0248}"/>
                </a:ext>
              </a:extLst>
            </p:cNvPr>
            <p:cNvPicPr>
              <a:picLocks noChangeAspect="1"/>
            </p:cNvPicPr>
            <p:nvPr/>
          </p:nvPicPr>
          <p:blipFill>
            <a:blip r:embed="rId4"/>
            <a:stretch>
              <a:fillRect/>
            </a:stretch>
          </p:blipFill>
          <p:spPr>
            <a:xfrm>
              <a:off x="7591126" y="388620"/>
              <a:ext cx="4184533" cy="2585444"/>
            </a:xfrm>
            <a:prstGeom prst="rect">
              <a:avLst/>
            </a:prstGeom>
          </p:spPr>
        </p:pic>
        <p:pic>
          <p:nvPicPr>
            <p:cNvPr id="9" name="Image 8">
              <a:extLst>
                <a:ext uri="{FF2B5EF4-FFF2-40B4-BE49-F238E27FC236}">
                  <a16:creationId xmlns:a16="http://schemas.microsoft.com/office/drawing/2014/main" id="{69206329-0D2E-4DF7-AB46-760F52A5A32B}"/>
                </a:ext>
              </a:extLst>
            </p:cNvPr>
            <p:cNvPicPr>
              <a:picLocks noChangeAspect="1"/>
            </p:cNvPicPr>
            <p:nvPr/>
          </p:nvPicPr>
          <p:blipFill>
            <a:blip r:embed="rId5"/>
            <a:stretch>
              <a:fillRect/>
            </a:stretch>
          </p:blipFill>
          <p:spPr>
            <a:xfrm>
              <a:off x="7612109" y="2790895"/>
              <a:ext cx="4208862" cy="2585443"/>
            </a:xfrm>
            <a:prstGeom prst="rect">
              <a:avLst/>
            </a:prstGeom>
          </p:spPr>
        </p:pic>
      </p:grpSp>
    </p:spTree>
    <p:extLst>
      <p:ext uri="{BB962C8B-B14F-4D97-AF65-F5344CB8AC3E}">
        <p14:creationId xmlns:p14="http://schemas.microsoft.com/office/powerpoint/2010/main" val="2173393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50D6DB-6760-4D45-A5A7-5E09A831E280}"/>
              </a:ext>
            </a:extLst>
          </p:cNvPr>
          <p:cNvSpPr>
            <a:spLocks noGrp="1"/>
          </p:cNvSpPr>
          <p:nvPr>
            <p:ph type="title"/>
          </p:nvPr>
        </p:nvSpPr>
        <p:spPr>
          <a:xfrm>
            <a:off x="838200" y="365125"/>
            <a:ext cx="10515600" cy="646331"/>
          </a:xfrm>
        </p:spPr>
        <p:txBody>
          <a:bodyPr/>
          <a:lstStyle/>
          <a:p>
            <a:r>
              <a:rPr lang="fr-FR" sz="4000">
                <a:solidFill>
                  <a:schemeClr val="accent1"/>
                </a:solidFill>
              </a:rPr>
              <a:t>Pour aller plus loin … </a:t>
            </a:r>
          </a:p>
        </p:txBody>
      </p:sp>
      <p:pic>
        <p:nvPicPr>
          <p:cNvPr id="18" name="Image 17">
            <a:extLst>
              <a:ext uri="{FF2B5EF4-FFF2-40B4-BE49-F238E27FC236}">
                <a16:creationId xmlns:a16="http://schemas.microsoft.com/office/drawing/2014/main" id="{F5D06C0A-F118-4CF2-9A91-879DE47936AD}"/>
              </a:ext>
            </a:extLst>
          </p:cNvPr>
          <p:cNvPicPr>
            <a:picLocks noChangeAspect="1"/>
          </p:cNvPicPr>
          <p:nvPr/>
        </p:nvPicPr>
        <p:blipFill>
          <a:blip r:embed="rId2"/>
          <a:stretch>
            <a:fillRect/>
          </a:stretch>
        </p:blipFill>
        <p:spPr>
          <a:xfrm>
            <a:off x="828599" y="6423921"/>
            <a:ext cx="10534801" cy="377985"/>
          </a:xfrm>
          <a:prstGeom prst="rect">
            <a:avLst/>
          </a:prstGeom>
        </p:spPr>
      </p:pic>
      <p:sp>
        <p:nvSpPr>
          <p:cNvPr id="5" name="ZoneTexte 4">
            <a:extLst>
              <a:ext uri="{FF2B5EF4-FFF2-40B4-BE49-F238E27FC236}">
                <a16:creationId xmlns:a16="http://schemas.microsoft.com/office/drawing/2014/main" id="{B74E0ACD-0337-477D-9CF5-44590DE346AE}"/>
              </a:ext>
            </a:extLst>
          </p:cNvPr>
          <p:cNvSpPr txBox="1"/>
          <p:nvPr/>
        </p:nvSpPr>
        <p:spPr>
          <a:xfrm>
            <a:off x="819000" y="1668177"/>
            <a:ext cx="6098458" cy="646331"/>
          </a:xfrm>
          <a:prstGeom prst="rect">
            <a:avLst/>
          </a:prstGeom>
          <a:noFill/>
        </p:spPr>
        <p:txBody>
          <a:bodyPr wrap="square">
            <a:spAutoFit/>
          </a:bodyPr>
          <a:lstStyle/>
          <a:p>
            <a:r>
              <a:rPr lang="fr-FR">
                <a:hlinkClick r:id="rId3"/>
              </a:rPr>
              <a:t>https://www.citeco.fr/la-france-est-elle-une-start-up-nation</a:t>
            </a:r>
            <a:endParaRPr lang="fr-FR"/>
          </a:p>
          <a:p>
            <a:endParaRPr lang="fr-FR"/>
          </a:p>
        </p:txBody>
      </p:sp>
      <p:sp>
        <p:nvSpPr>
          <p:cNvPr id="6" name="ZoneTexte 5">
            <a:extLst>
              <a:ext uri="{FF2B5EF4-FFF2-40B4-BE49-F238E27FC236}">
                <a16:creationId xmlns:a16="http://schemas.microsoft.com/office/drawing/2014/main" id="{01B255B1-DF86-4A96-83DF-8BBB9E450AFE}"/>
              </a:ext>
            </a:extLst>
          </p:cNvPr>
          <p:cNvSpPr txBox="1"/>
          <p:nvPr/>
        </p:nvSpPr>
        <p:spPr>
          <a:xfrm>
            <a:off x="819000" y="2442914"/>
            <a:ext cx="10534800" cy="646331"/>
          </a:xfrm>
          <a:prstGeom prst="rect">
            <a:avLst/>
          </a:prstGeom>
          <a:noFill/>
        </p:spPr>
        <p:txBody>
          <a:bodyPr wrap="square">
            <a:spAutoFit/>
          </a:bodyPr>
          <a:lstStyle/>
          <a:p>
            <a:r>
              <a:rPr lang="fr-FR">
                <a:hlinkClick r:id="rId4"/>
              </a:rPr>
              <a:t>https://www.touteleurope.eu/histoire/histoire-de-l-union-economique-et-monetaire-et-de-l-euro/</a:t>
            </a:r>
            <a:endParaRPr lang="fr-FR"/>
          </a:p>
          <a:p>
            <a:endParaRPr lang="fr-FR"/>
          </a:p>
        </p:txBody>
      </p:sp>
      <p:grpSp>
        <p:nvGrpSpPr>
          <p:cNvPr id="8" name="Groupe 7">
            <a:extLst>
              <a:ext uri="{FF2B5EF4-FFF2-40B4-BE49-F238E27FC236}">
                <a16:creationId xmlns:a16="http://schemas.microsoft.com/office/drawing/2014/main" id="{7AAAC95A-975B-4891-B249-481EE89ABF48}"/>
              </a:ext>
            </a:extLst>
          </p:cNvPr>
          <p:cNvGrpSpPr/>
          <p:nvPr/>
        </p:nvGrpSpPr>
        <p:grpSpPr>
          <a:xfrm>
            <a:off x="819000" y="3217650"/>
            <a:ext cx="10515600" cy="1236582"/>
            <a:chOff x="819000" y="3217650"/>
            <a:chExt cx="10515600" cy="1236582"/>
          </a:xfrm>
        </p:grpSpPr>
        <p:sp>
          <p:nvSpPr>
            <p:cNvPr id="7" name="ZoneTexte 6">
              <a:extLst>
                <a:ext uri="{FF2B5EF4-FFF2-40B4-BE49-F238E27FC236}">
                  <a16:creationId xmlns:a16="http://schemas.microsoft.com/office/drawing/2014/main" id="{F655E88A-2512-447C-BEDC-518EA4B90E02}"/>
                </a:ext>
              </a:extLst>
            </p:cNvPr>
            <p:cNvSpPr txBox="1"/>
            <p:nvPr/>
          </p:nvSpPr>
          <p:spPr>
            <a:xfrm>
              <a:off x="819000" y="3807901"/>
              <a:ext cx="10515600" cy="646331"/>
            </a:xfrm>
            <a:prstGeom prst="rect">
              <a:avLst/>
            </a:prstGeom>
            <a:noFill/>
          </p:spPr>
          <p:txBody>
            <a:bodyPr wrap="square">
              <a:spAutoFit/>
            </a:bodyPr>
            <a:lstStyle/>
            <a:p>
              <a:r>
                <a:rPr lang="fr-FR">
                  <a:hlinkClick r:id="rId5"/>
                </a:rPr>
                <a:t>https://www.franceinter.fr/emissions/on-n-arrete-pas-l-eco/on-n-arrete-pas-l-eco-du-samedi-05-fevrier-2022</a:t>
              </a:r>
              <a:endParaRPr lang="fr-FR"/>
            </a:p>
            <a:p>
              <a:endParaRPr lang="fr-FR"/>
            </a:p>
          </p:txBody>
        </p:sp>
        <p:sp>
          <p:nvSpPr>
            <p:cNvPr id="9" name="ZoneTexte 8">
              <a:extLst>
                <a:ext uri="{FF2B5EF4-FFF2-40B4-BE49-F238E27FC236}">
                  <a16:creationId xmlns:a16="http://schemas.microsoft.com/office/drawing/2014/main" id="{3F34BAB1-923E-4CD4-BF76-43CD3CD7AD52}"/>
                </a:ext>
              </a:extLst>
            </p:cNvPr>
            <p:cNvSpPr txBox="1"/>
            <p:nvPr/>
          </p:nvSpPr>
          <p:spPr>
            <a:xfrm>
              <a:off x="819000" y="3217650"/>
              <a:ext cx="10301284" cy="646331"/>
            </a:xfrm>
            <a:prstGeom prst="rect">
              <a:avLst/>
            </a:prstGeom>
            <a:noFill/>
          </p:spPr>
          <p:txBody>
            <a:bodyPr wrap="square">
              <a:spAutoFit/>
            </a:bodyPr>
            <a:lstStyle/>
            <a:p>
              <a:r>
                <a:rPr lang="fr-FR" b="0" i="0">
                  <a:solidFill>
                    <a:srgbClr val="333333"/>
                  </a:solidFill>
                  <a:effectLst/>
                  <a:latin typeface="Lyon_Display_Web-Med"/>
                </a:rPr>
                <a:t>« Zoom sur notre industrie : reportage à Taïwan sur le secteur-clé des semi-conducteurs et entretien avec Alexandre </a:t>
              </a:r>
              <a:r>
                <a:rPr lang="fr-FR" b="0" i="0" err="1">
                  <a:solidFill>
                    <a:srgbClr val="333333"/>
                  </a:solidFill>
                  <a:effectLst/>
                  <a:latin typeface="Lyon_Display_Web-Med"/>
                </a:rPr>
                <a:t>Saubot</a:t>
              </a:r>
              <a:r>
                <a:rPr lang="fr-FR" b="0" i="0">
                  <a:solidFill>
                    <a:srgbClr val="333333"/>
                  </a:solidFill>
                  <a:effectLst/>
                  <a:latin typeface="Lyon_Display_Web-Med"/>
                </a:rPr>
                <a:t> de France Industrie »</a:t>
              </a:r>
              <a:endParaRPr lang="fr-FR"/>
            </a:p>
          </p:txBody>
        </p:sp>
      </p:grpSp>
      <p:grpSp>
        <p:nvGrpSpPr>
          <p:cNvPr id="13" name="Groupe 12">
            <a:extLst>
              <a:ext uri="{FF2B5EF4-FFF2-40B4-BE49-F238E27FC236}">
                <a16:creationId xmlns:a16="http://schemas.microsoft.com/office/drawing/2014/main" id="{54224952-C940-434D-ADE1-239825135934}"/>
              </a:ext>
            </a:extLst>
          </p:cNvPr>
          <p:cNvGrpSpPr/>
          <p:nvPr/>
        </p:nvGrpSpPr>
        <p:grpSpPr>
          <a:xfrm>
            <a:off x="819000" y="4582637"/>
            <a:ext cx="10301284" cy="969497"/>
            <a:chOff x="819000" y="4582637"/>
            <a:chExt cx="10301284" cy="969497"/>
          </a:xfrm>
        </p:grpSpPr>
        <p:sp>
          <p:nvSpPr>
            <p:cNvPr id="12" name="ZoneTexte 11">
              <a:extLst>
                <a:ext uri="{FF2B5EF4-FFF2-40B4-BE49-F238E27FC236}">
                  <a16:creationId xmlns:a16="http://schemas.microsoft.com/office/drawing/2014/main" id="{4CDDFD81-1DC3-409B-B92C-B8DE3EFFBA21}"/>
                </a:ext>
              </a:extLst>
            </p:cNvPr>
            <p:cNvSpPr txBox="1"/>
            <p:nvPr/>
          </p:nvSpPr>
          <p:spPr>
            <a:xfrm>
              <a:off x="819000" y="4905803"/>
              <a:ext cx="10301284" cy="646331"/>
            </a:xfrm>
            <a:prstGeom prst="rect">
              <a:avLst/>
            </a:prstGeom>
            <a:noFill/>
          </p:spPr>
          <p:txBody>
            <a:bodyPr wrap="square">
              <a:spAutoFit/>
            </a:bodyPr>
            <a:lstStyle/>
            <a:p>
              <a:r>
                <a:rPr lang="fr-FR">
                  <a:hlinkClick r:id="rId6"/>
                </a:rPr>
                <a:t>https://www.franceinter.fr/emissions/l-edito-eco/l-edito-eco-du-lundi-31-janvier-2022</a:t>
              </a:r>
              <a:endParaRPr lang="fr-FR"/>
            </a:p>
            <a:p>
              <a:endParaRPr lang="fr-FR"/>
            </a:p>
          </p:txBody>
        </p:sp>
        <p:sp>
          <p:nvSpPr>
            <p:cNvPr id="14" name="ZoneTexte 13">
              <a:extLst>
                <a:ext uri="{FF2B5EF4-FFF2-40B4-BE49-F238E27FC236}">
                  <a16:creationId xmlns:a16="http://schemas.microsoft.com/office/drawing/2014/main" id="{96BEAF35-3786-4F34-A8E0-BBCA3842A0D5}"/>
                </a:ext>
              </a:extLst>
            </p:cNvPr>
            <p:cNvSpPr txBox="1"/>
            <p:nvPr/>
          </p:nvSpPr>
          <p:spPr>
            <a:xfrm>
              <a:off x="819000" y="4582637"/>
              <a:ext cx="6098458" cy="369332"/>
            </a:xfrm>
            <a:prstGeom prst="rect">
              <a:avLst/>
            </a:prstGeom>
            <a:noFill/>
          </p:spPr>
          <p:txBody>
            <a:bodyPr wrap="square">
              <a:spAutoFit/>
            </a:bodyPr>
            <a:lstStyle/>
            <a:p>
              <a:pPr algn="l"/>
              <a:r>
                <a:rPr lang="fr-FR" b="0" i="0">
                  <a:solidFill>
                    <a:srgbClr val="161616"/>
                  </a:solidFill>
                  <a:effectLst/>
                  <a:latin typeface="franklin_gothic_stdBold"/>
                </a:rPr>
                <a:t>« Un plan européen pour les puces : Chips </a:t>
              </a:r>
              <a:r>
                <a:rPr lang="fr-FR" b="0" i="0" err="1">
                  <a:solidFill>
                    <a:srgbClr val="161616"/>
                  </a:solidFill>
                  <a:effectLst/>
                  <a:latin typeface="franklin_gothic_stdBold"/>
                </a:rPr>
                <a:t>Act</a:t>
              </a:r>
              <a:r>
                <a:rPr lang="fr-FR" b="0" i="0">
                  <a:solidFill>
                    <a:srgbClr val="161616"/>
                  </a:solidFill>
                  <a:effectLst/>
                  <a:latin typeface="franklin_gothic_stdBold"/>
                </a:rPr>
                <a:t> »</a:t>
              </a:r>
            </a:p>
          </p:txBody>
        </p:sp>
      </p:grpSp>
    </p:spTree>
    <p:extLst>
      <p:ext uri="{BB962C8B-B14F-4D97-AF65-F5344CB8AC3E}">
        <p14:creationId xmlns:p14="http://schemas.microsoft.com/office/powerpoint/2010/main" val="221307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640B1E4-D1FF-4BA0-858C-0FB6CE4AA1A4}"/>
              </a:ext>
            </a:extLst>
          </p:cNvPr>
          <p:cNvPicPr>
            <a:picLocks noChangeAspect="1"/>
          </p:cNvPicPr>
          <p:nvPr/>
        </p:nvPicPr>
        <p:blipFill>
          <a:blip r:embed="rId3"/>
          <a:stretch>
            <a:fillRect/>
          </a:stretch>
        </p:blipFill>
        <p:spPr>
          <a:xfrm>
            <a:off x="828599" y="6480015"/>
            <a:ext cx="10534801" cy="377985"/>
          </a:xfrm>
          <a:prstGeom prst="rect">
            <a:avLst/>
          </a:prstGeom>
        </p:spPr>
      </p:pic>
      <p:sp>
        <p:nvSpPr>
          <p:cNvPr id="9" name="ZoneTexte 8">
            <a:extLst>
              <a:ext uri="{FF2B5EF4-FFF2-40B4-BE49-F238E27FC236}">
                <a16:creationId xmlns:a16="http://schemas.microsoft.com/office/drawing/2014/main" id="{0228DDDB-3103-41FE-A344-420A4AFDE55C}"/>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4" name="Titre 3">
            <a:extLst>
              <a:ext uri="{FF2B5EF4-FFF2-40B4-BE49-F238E27FC236}">
                <a16:creationId xmlns:a16="http://schemas.microsoft.com/office/drawing/2014/main" id="{F0AF00AA-779B-47DD-B5B4-4B62E75D3931}"/>
              </a:ext>
            </a:extLst>
          </p:cNvPr>
          <p:cNvSpPr>
            <a:spLocks noGrp="1"/>
          </p:cNvSpPr>
          <p:nvPr>
            <p:ph type="title"/>
          </p:nvPr>
        </p:nvSpPr>
        <p:spPr>
          <a:xfrm>
            <a:off x="828599" y="45104"/>
            <a:ext cx="10515600" cy="900511"/>
          </a:xfrm>
        </p:spPr>
        <p:txBody>
          <a:bodyPr/>
          <a:lstStyle/>
          <a:p>
            <a:r>
              <a:rPr lang="fr-FR">
                <a:solidFill>
                  <a:schemeClr val="accent1"/>
                </a:solidFill>
              </a:rPr>
              <a:t>L’Etat : principales fonctions et rôle </a:t>
            </a:r>
          </a:p>
        </p:txBody>
      </p:sp>
      <p:sp>
        <p:nvSpPr>
          <p:cNvPr id="5" name="ZoneTexte 4">
            <a:extLst>
              <a:ext uri="{FF2B5EF4-FFF2-40B4-BE49-F238E27FC236}">
                <a16:creationId xmlns:a16="http://schemas.microsoft.com/office/drawing/2014/main" id="{FC0CC1AE-0726-48E0-A2F8-80CD9E58B6A2}"/>
              </a:ext>
            </a:extLst>
          </p:cNvPr>
          <p:cNvSpPr txBox="1"/>
          <p:nvPr/>
        </p:nvSpPr>
        <p:spPr>
          <a:xfrm>
            <a:off x="813851" y="889783"/>
            <a:ext cx="10515599" cy="923330"/>
          </a:xfrm>
          <a:prstGeom prst="rect">
            <a:avLst/>
          </a:prstGeom>
          <a:noFill/>
        </p:spPr>
        <p:txBody>
          <a:bodyPr wrap="square" rtlCol="0">
            <a:spAutoFit/>
          </a:bodyPr>
          <a:lstStyle/>
          <a:p>
            <a:r>
              <a:rPr lang="fr-FR" b="1"/>
              <a:t>A quoi sert l’Etat ? Les 3 grandes fonctions économiques de l’Etat selon Richard MUSGRAVE</a:t>
            </a:r>
          </a:p>
          <a:p>
            <a:r>
              <a:rPr lang="fr-FR"/>
              <a:t>(Economiste d’origine allemande, installé aux Etats-Unis, 1910 – 2007) </a:t>
            </a:r>
            <a:r>
              <a:rPr lang="fr-FR" i="1"/>
              <a:t>The Theory of Public Finance, 1959</a:t>
            </a:r>
            <a:endParaRPr lang="fr-FR"/>
          </a:p>
          <a:p>
            <a:r>
              <a:rPr lang="fr-FR" b="1"/>
              <a:t>  </a:t>
            </a:r>
          </a:p>
        </p:txBody>
      </p:sp>
      <p:sp>
        <p:nvSpPr>
          <p:cNvPr id="12" name="Rectangle : coins arrondis 11">
            <a:extLst>
              <a:ext uri="{FF2B5EF4-FFF2-40B4-BE49-F238E27FC236}">
                <a16:creationId xmlns:a16="http://schemas.microsoft.com/office/drawing/2014/main" id="{71B144DB-7901-4E57-969E-855EC7CAC2F8}"/>
              </a:ext>
            </a:extLst>
          </p:cNvPr>
          <p:cNvSpPr/>
          <p:nvPr/>
        </p:nvSpPr>
        <p:spPr>
          <a:xfrm>
            <a:off x="828599" y="1687501"/>
            <a:ext cx="2890684" cy="112335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Fonction d’</a:t>
            </a:r>
            <a:br>
              <a:rPr lang="fr-FR"/>
            </a:br>
            <a:r>
              <a:rPr lang="fr-FR"/>
              <a:t>ALLOCATION </a:t>
            </a:r>
          </a:p>
        </p:txBody>
      </p:sp>
      <p:sp>
        <p:nvSpPr>
          <p:cNvPr id="18" name="Rectangle : coins arrondis 17">
            <a:extLst>
              <a:ext uri="{FF2B5EF4-FFF2-40B4-BE49-F238E27FC236}">
                <a16:creationId xmlns:a16="http://schemas.microsoft.com/office/drawing/2014/main" id="{9977C7F4-5A95-4459-9261-8A3EE38ECA98}"/>
              </a:ext>
            </a:extLst>
          </p:cNvPr>
          <p:cNvSpPr/>
          <p:nvPr/>
        </p:nvSpPr>
        <p:spPr>
          <a:xfrm>
            <a:off x="847801" y="3165641"/>
            <a:ext cx="2890684" cy="112335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Fonction de</a:t>
            </a:r>
            <a:br>
              <a:rPr lang="fr-FR"/>
            </a:br>
            <a:r>
              <a:rPr lang="fr-FR"/>
              <a:t>REDISTRIBUTION </a:t>
            </a:r>
          </a:p>
        </p:txBody>
      </p:sp>
      <p:sp>
        <p:nvSpPr>
          <p:cNvPr id="19" name="Rectangle : coins arrondis 18">
            <a:extLst>
              <a:ext uri="{FF2B5EF4-FFF2-40B4-BE49-F238E27FC236}">
                <a16:creationId xmlns:a16="http://schemas.microsoft.com/office/drawing/2014/main" id="{2340CA5A-6319-4A4E-A174-D72A400608D1}"/>
              </a:ext>
            </a:extLst>
          </p:cNvPr>
          <p:cNvSpPr/>
          <p:nvPr/>
        </p:nvSpPr>
        <p:spPr>
          <a:xfrm>
            <a:off x="828599" y="4680495"/>
            <a:ext cx="2890684" cy="112335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Fonction de</a:t>
            </a:r>
            <a:br>
              <a:rPr lang="fr-FR"/>
            </a:br>
            <a:r>
              <a:rPr lang="fr-FR"/>
              <a:t>STABILISATION  </a:t>
            </a:r>
          </a:p>
        </p:txBody>
      </p:sp>
      <p:sp>
        <p:nvSpPr>
          <p:cNvPr id="20" name="Rectangle : coins arrondis 19">
            <a:extLst>
              <a:ext uri="{FF2B5EF4-FFF2-40B4-BE49-F238E27FC236}">
                <a16:creationId xmlns:a16="http://schemas.microsoft.com/office/drawing/2014/main" id="{89DE54C6-A81A-416C-B9A1-A1E249F3F678}"/>
              </a:ext>
            </a:extLst>
          </p:cNvPr>
          <p:cNvSpPr/>
          <p:nvPr/>
        </p:nvSpPr>
        <p:spPr>
          <a:xfrm>
            <a:off x="4114800" y="1682688"/>
            <a:ext cx="4070555" cy="11233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Objectif : rétablir un usage optimal des ressources</a:t>
            </a:r>
          </a:p>
        </p:txBody>
      </p:sp>
      <p:sp>
        <p:nvSpPr>
          <p:cNvPr id="22" name="Rectangle : coins arrondis 21">
            <a:extLst>
              <a:ext uri="{FF2B5EF4-FFF2-40B4-BE49-F238E27FC236}">
                <a16:creationId xmlns:a16="http://schemas.microsoft.com/office/drawing/2014/main" id="{95B6C82D-7E7E-41DE-9712-12CBD78110BB}"/>
              </a:ext>
            </a:extLst>
          </p:cNvPr>
          <p:cNvSpPr/>
          <p:nvPr/>
        </p:nvSpPr>
        <p:spPr>
          <a:xfrm>
            <a:off x="4114800" y="2953129"/>
            <a:ext cx="4070555" cy="15634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Objectif : corriger la répartition spontanée des revenus et des richesses en vue d’instaurer ce que la société considère comme une juste répartition </a:t>
            </a:r>
          </a:p>
          <a:p>
            <a:pPr algn="ctr"/>
            <a:r>
              <a:rPr lang="fr-FR">
                <a:solidFill>
                  <a:schemeClr val="tx1"/>
                </a:solidFill>
                <a:sym typeface="Wingdings" panose="05000000000000000000" pitchFamily="2" charset="2"/>
              </a:rPr>
              <a:t> équilibre social </a:t>
            </a:r>
            <a:r>
              <a:rPr lang="fr-FR">
                <a:solidFill>
                  <a:schemeClr val="tx1"/>
                </a:solidFill>
              </a:rPr>
              <a:t> </a:t>
            </a:r>
          </a:p>
        </p:txBody>
      </p:sp>
      <p:sp>
        <p:nvSpPr>
          <p:cNvPr id="23" name="Rectangle : coins arrondis 22">
            <a:extLst>
              <a:ext uri="{FF2B5EF4-FFF2-40B4-BE49-F238E27FC236}">
                <a16:creationId xmlns:a16="http://schemas.microsoft.com/office/drawing/2014/main" id="{2FDFEE46-0358-4B33-B045-28D4EE2FCA08}"/>
              </a:ext>
            </a:extLst>
          </p:cNvPr>
          <p:cNvSpPr/>
          <p:nvPr/>
        </p:nvSpPr>
        <p:spPr>
          <a:xfrm>
            <a:off x="4114800" y="4680496"/>
            <a:ext cx="4070555" cy="11233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Objectifs de régulation économique : favoriser le plein-emploi des facteurs de production (en particulier le travail) et la stabilité des prix </a:t>
            </a:r>
          </a:p>
        </p:txBody>
      </p:sp>
      <p:cxnSp>
        <p:nvCxnSpPr>
          <p:cNvPr id="17" name="Connecteur droit 16">
            <a:extLst>
              <a:ext uri="{FF2B5EF4-FFF2-40B4-BE49-F238E27FC236}">
                <a16:creationId xmlns:a16="http://schemas.microsoft.com/office/drawing/2014/main" id="{708258DF-E455-4D26-AEBA-8D21F08F06A0}"/>
              </a:ext>
            </a:extLst>
          </p:cNvPr>
          <p:cNvCxnSpPr>
            <a:cxnSpLocks/>
            <a:stCxn id="12" idx="3"/>
            <a:endCxn id="20" idx="1"/>
          </p:cNvCxnSpPr>
          <p:nvPr/>
        </p:nvCxnSpPr>
        <p:spPr>
          <a:xfrm flipV="1">
            <a:off x="3719283" y="2244368"/>
            <a:ext cx="395517" cy="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713085D-7AAB-4BCA-AF8C-F6E7457FAE86}"/>
              </a:ext>
            </a:extLst>
          </p:cNvPr>
          <p:cNvCxnSpPr/>
          <p:nvPr/>
        </p:nvCxnSpPr>
        <p:spPr>
          <a:xfrm>
            <a:off x="3738485" y="3736263"/>
            <a:ext cx="3763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7D1BE6C-1A16-4209-90B5-F47BD57B7003}"/>
              </a:ext>
            </a:extLst>
          </p:cNvPr>
          <p:cNvCxnSpPr/>
          <p:nvPr/>
        </p:nvCxnSpPr>
        <p:spPr>
          <a:xfrm>
            <a:off x="3738485" y="5194802"/>
            <a:ext cx="37631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6300BC5-7F52-47BD-A774-09C9A424919C}"/>
              </a:ext>
            </a:extLst>
          </p:cNvPr>
          <p:cNvSpPr txBox="1"/>
          <p:nvPr/>
        </p:nvSpPr>
        <p:spPr>
          <a:xfrm>
            <a:off x="8372201" y="1742501"/>
            <a:ext cx="3492677" cy="1200329"/>
          </a:xfrm>
          <a:prstGeom prst="rect">
            <a:avLst/>
          </a:prstGeom>
          <a:noFill/>
        </p:spPr>
        <p:txBody>
          <a:bodyPr wrap="square" rtlCol="0">
            <a:spAutoFit/>
          </a:bodyPr>
          <a:lstStyle/>
          <a:p>
            <a:r>
              <a:rPr lang="fr-FR"/>
              <a:t>Exemple : services publics (école, hôpital, collecte de déchets, …), usage et affectation de la fiscalité (sur le tabac, le pétrole, …)</a:t>
            </a:r>
          </a:p>
        </p:txBody>
      </p:sp>
      <p:sp>
        <p:nvSpPr>
          <p:cNvPr id="28" name="ZoneTexte 27">
            <a:extLst>
              <a:ext uri="{FF2B5EF4-FFF2-40B4-BE49-F238E27FC236}">
                <a16:creationId xmlns:a16="http://schemas.microsoft.com/office/drawing/2014/main" id="{E4A21B70-A6A7-45BF-A1AC-4237532B9E77}"/>
              </a:ext>
            </a:extLst>
          </p:cNvPr>
          <p:cNvSpPr txBox="1"/>
          <p:nvPr/>
        </p:nvSpPr>
        <p:spPr>
          <a:xfrm>
            <a:off x="8372200" y="3265654"/>
            <a:ext cx="3492677" cy="923330"/>
          </a:xfrm>
          <a:prstGeom prst="rect">
            <a:avLst/>
          </a:prstGeom>
          <a:noFill/>
        </p:spPr>
        <p:txBody>
          <a:bodyPr wrap="square" rtlCol="0">
            <a:spAutoFit/>
          </a:bodyPr>
          <a:lstStyle/>
          <a:p>
            <a:r>
              <a:rPr lang="fr-FR"/>
              <a:t>Exemple : politiques d’aide aux personnes en situation de handicap, aux personnes âgées</a:t>
            </a:r>
          </a:p>
        </p:txBody>
      </p:sp>
      <p:sp>
        <p:nvSpPr>
          <p:cNvPr id="29" name="ZoneTexte 28">
            <a:extLst>
              <a:ext uri="{FF2B5EF4-FFF2-40B4-BE49-F238E27FC236}">
                <a16:creationId xmlns:a16="http://schemas.microsoft.com/office/drawing/2014/main" id="{0C00CE72-FA9C-45C5-A243-D29FD4B69336}"/>
              </a:ext>
            </a:extLst>
          </p:cNvPr>
          <p:cNvSpPr txBox="1"/>
          <p:nvPr/>
        </p:nvSpPr>
        <p:spPr>
          <a:xfrm>
            <a:off x="8372199" y="4845192"/>
            <a:ext cx="3492677" cy="646331"/>
          </a:xfrm>
          <a:prstGeom prst="rect">
            <a:avLst/>
          </a:prstGeom>
          <a:noFill/>
        </p:spPr>
        <p:txBody>
          <a:bodyPr wrap="square" rtlCol="0">
            <a:spAutoFit/>
          </a:bodyPr>
          <a:lstStyle/>
          <a:p>
            <a:r>
              <a:rPr lang="fr-FR"/>
              <a:t>Exemple : politiques de lutte contre l’inflation, contre le chômage </a:t>
            </a:r>
          </a:p>
        </p:txBody>
      </p:sp>
      <p:sp>
        <p:nvSpPr>
          <p:cNvPr id="34" name="ZoneTexte 33">
            <a:extLst>
              <a:ext uri="{FF2B5EF4-FFF2-40B4-BE49-F238E27FC236}">
                <a16:creationId xmlns:a16="http://schemas.microsoft.com/office/drawing/2014/main" id="{1824DCC2-15EE-402D-940C-4F2436533219}"/>
              </a:ext>
            </a:extLst>
          </p:cNvPr>
          <p:cNvSpPr txBox="1"/>
          <p:nvPr/>
        </p:nvSpPr>
        <p:spPr>
          <a:xfrm>
            <a:off x="1948131" y="6047715"/>
            <a:ext cx="8247037" cy="646331"/>
          </a:xfrm>
          <a:prstGeom prst="rect">
            <a:avLst/>
          </a:prstGeom>
          <a:noFill/>
        </p:spPr>
        <p:txBody>
          <a:bodyPr wrap="square">
            <a:spAutoFit/>
          </a:bodyPr>
          <a:lstStyle/>
          <a:p>
            <a:r>
              <a:rPr lang="fr-FR">
                <a:hlinkClick r:id="rId4"/>
              </a:rPr>
              <a:t>https://www.lumni.fr/video/a-quoi-sert-l-etat-dans-une-economie-de-marche</a:t>
            </a:r>
            <a:endParaRPr lang="fr-FR"/>
          </a:p>
          <a:p>
            <a:endParaRPr lang="fr-FR"/>
          </a:p>
        </p:txBody>
      </p:sp>
    </p:spTree>
    <p:extLst>
      <p:ext uri="{BB962C8B-B14F-4D97-AF65-F5344CB8AC3E}">
        <p14:creationId xmlns:p14="http://schemas.microsoft.com/office/powerpoint/2010/main" val="387124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2" grpId="0" animBg="1"/>
      <p:bldP spid="23" grpId="0" animBg="1"/>
      <p:bldP spid="27" grpId="0"/>
      <p:bldP spid="28" grpId="0"/>
      <p:bldP spid="29"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A7D6809-6E97-4FE0-85AA-79752D2B76EC}"/>
              </a:ext>
            </a:extLst>
          </p:cNvPr>
          <p:cNvPicPr>
            <a:picLocks noChangeAspect="1"/>
          </p:cNvPicPr>
          <p:nvPr/>
        </p:nvPicPr>
        <p:blipFill>
          <a:blip r:embed="rId2"/>
          <a:stretch>
            <a:fillRect/>
          </a:stretch>
        </p:blipFill>
        <p:spPr>
          <a:xfrm>
            <a:off x="828599" y="6480015"/>
            <a:ext cx="10534801" cy="377985"/>
          </a:xfrm>
          <a:prstGeom prst="rect">
            <a:avLst/>
          </a:prstGeom>
        </p:spPr>
      </p:pic>
      <p:sp>
        <p:nvSpPr>
          <p:cNvPr id="4" name="ZoneTexte 3">
            <a:extLst>
              <a:ext uri="{FF2B5EF4-FFF2-40B4-BE49-F238E27FC236}">
                <a16:creationId xmlns:a16="http://schemas.microsoft.com/office/drawing/2014/main" id="{5FD89CF0-A1F1-442C-824E-2E9CE4AAEDC0}"/>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6" name="Image 5">
            <a:extLst>
              <a:ext uri="{FF2B5EF4-FFF2-40B4-BE49-F238E27FC236}">
                <a16:creationId xmlns:a16="http://schemas.microsoft.com/office/drawing/2014/main" id="{ACBE7983-C6DF-4963-8A2F-DB1D7C2D641F}"/>
              </a:ext>
            </a:extLst>
          </p:cNvPr>
          <p:cNvPicPr>
            <a:picLocks noChangeAspect="1"/>
          </p:cNvPicPr>
          <p:nvPr/>
        </p:nvPicPr>
        <p:blipFill>
          <a:blip r:embed="rId3"/>
          <a:stretch>
            <a:fillRect/>
          </a:stretch>
        </p:blipFill>
        <p:spPr>
          <a:xfrm>
            <a:off x="1304987" y="945615"/>
            <a:ext cx="4406976" cy="3119892"/>
          </a:xfrm>
          <a:prstGeom prst="rect">
            <a:avLst/>
          </a:prstGeom>
        </p:spPr>
      </p:pic>
      <p:pic>
        <p:nvPicPr>
          <p:cNvPr id="8" name="Image 7">
            <a:extLst>
              <a:ext uri="{FF2B5EF4-FFF2-40B4-BE49-F238E27FC236}">
                <a16:creationId xmlns:a16="http://schemas.microsoft.com/office/drawing/2014/main" id="{7DDFF8B0-34DB-4651-A2DA-0416F62EDACF}"/>
              </a:ext>
            </a:extLst>
          </p:cNvPr>
          <p:cNvPicPr>
            <a:picLocks noChangeAspect="1"/>
          </p:cNvPicPr>
          <p:nvPr/>
        </p:nvPicPr>
        <p:blipFill>
          <a:blip r:embed="rId4"/>
          <a:stretch>
            <a:fillRect/>
          </a:stretch>
        </p:blipFill>
        <p:spPr>
          <a:xfrm>
            <a:off x="741302" y="4080010"/>
            <a:ext cx="4445169" cy="2212295"/>
          </a:xfrm>
          <a:prstGeom prst="rect">
            <a:avLst/>
          </a:prstGeom>
        </p:spPr>
      </p:pic>
      <p:pic>
        <p:nvPicPr>
          <p:cNvPr id="10" name="Image 9">
            <a:extLst>
              <a:ext uri="{FF2B5EF4-FFF2-40B4-BE49-F238E27FC236}">
                <a16:creationId xmlns:a16="http://schemas.microsoft.com/office/drawing/2014/main" id="{5475282D-E1F9-404C-B87A-A0D3EBD356BA}"/>
              </a:ext>
            </a:extLst>
          </p:cNvPr>
          <p:cNvPicPr>
            <a:picLocks noChangeAspect="1"/>
          </p:cNvPicPr>
          <p:nvPr/>
        </p:nvPicPr>
        <p:blipFill>
          <a:blip r:embed="rId5"/>
          <a:stretch>
            <a:fillRect/>
          </a:stretch>
        </p:blipFill>
        <p:spPr>
          <a:xfrm>
            <a:off x="6919313" y="944632"/>
            <a:ext cx="4178262" cy="2571996"/>
          </a:xfrm>
          <a:prstGeom prst="rect">
            <a:avLst/>
          </a:prstGeom>
        </p:spPr>
      </p:pic>
      <p:pic>
        <p:nvPicPr>
          <p:cNvPr id="12" name="Image 11">
            <a:extLst>
              <a:ext uri="{FF2B5EF4-FFF2-40B4-BE49-F238E27FC236}">
                <a16:creationId xmlns:a16="http://schemas.microsoft.com/office/drawing/2014/main" id="{F86F8B19-A818-4A44-BA9E-59E4137B24B2}"/>
              </a:ext>
            </a:extLst>
          </p:cNvPr>
          <p:cNvPicPr>
            <a:picLocks noChangeAspect="1"/>
          </p:cNvPicPr>
          <p:nvPr/>
        </p:nvPicPr>
        <p:blipFill>
          <a:blip r:embed="rId6"/>
          <a:stretch>
            <a:fillRect/>
          </a:stretch>
        </p:blipFill>
        <p:spPr>
          <a:xfrm>
            <a:off x="6480039" y="3531364"/>
            <a:ext cx="4178262" cy="3044162"/>
          </a:xfrm>
          <a:prstGeom prst="rect">
            <a:avLst/>
          </a:prstGeom>
        </p:spPr>
      </p:pic>
      <p:sp>
        <p:nvSpPr>
          <p:cNvPr id="13" name="Titre 3">
            <a:extLst>
              <a:ext uri="{FF2B5EF4-FFF2-40B4-BE49-F238E27FC236}">
                <a16:creationId xmlns:a16="http://schemas.microsoft.com/office/drawing/2014/main" id="{0B4D1307-7E92-4311-A17C-E0AD465609B5}"/>
              </a:ext>
            </a:extLst>
          </p:cNvPr>
          <p:cNvSpPr>
            <a:spLocks noGrp="1"/>
          </p:cNvSpPr>
          <p:nvPr>
            <p:ph type="title"/>
          </p:nvPr>
        </p:nvSpPr>
        <p:spPr>
          <a:xfrm>
            <a:off x="828599" y="45104"/>
            <a:ext cx="10515600" cy="900511"/>
          </a:xfrm>
        </p:spPr>
        <p:txBody>
          <a:bodyPr>
            <a:normAutofit/>
          </a:bodyPr>
          <a:lstStyle/>
          <a:p>
            <a:r>
              <a:rPr lang="fr-FR" sz="4000">
                <a:solidFill>
                  <a:schemeClr val="accent1"/>
                </a:solidFill>
              </a:rPr>
              <a:t>Quelle fonction de l’Etat pour ces mesures ? </a:t>
            </a:r>
          </a:p>
        </p:txBody>
      </p:sp>
      <p:sp>
        <p:nvSpPr>
          <p:cNvPr id="14" name="ZoneTexte 13">
            <a:extLst>
              <a:ext uri="{FF2B5EF4-FFF2-40B4-BE49-F238E27FC236}">
                <a16:creationId xmlns:a16="http://schemas.microsoft.com/office/drawing/2014/main" id="{E69689E1-F97A-450D-81C9-046AA2998B57}"/>
              </a:ext>
            </a:extLst>
          </p:cNvPr>
          <p:cNvSpPr txBox="1"/>
          <p:nvPr/>
        </p:nvSpPr>
        <p:spPr>
          <a:xfrm rot="20866847">
            <a:off x="1332209" y="2158869"/>
            <a:ext cx="4210162" cy="707886"/>
          </a:xfrm>
          <a:prstGeom prst="rect">
            <a:avLst/>
          </a:prstGeom>
          <a:noFill/>
        </p:spPr>
        <p:txBody>
          <a:bodyPr wrap="square" rtlCol="0">
            <a:spAutoFit/>
          </a:bodyPr>
          <a:lstStyle/>
          <a:p>
            <a:pPr algn="ctr"/>
            <a:r>
              <a:rPr lang="fr-FR" sz="4000" b="1">
                <a:solidFill>
                  <a:srgbClr val="C00000"/>
                </a:solidFill>
              </a:rPr>
              <a:t>REDISTRIBUTION</a:t>
            </a:r>
          </a:p>
        </p:txBody>
      </p:sp>
      <p:sp>
        <p:nvSpPr>
          <p:cNvPr id="15" name="ZoneTexte 14">
            <a:extLst>
              <a:ext uri="{FF2B5EF4-FFF2-40B4-BE49-F238E27FC236}">
                <a16:creationId xmlns:a16="http://schemas.microsoft.com/office/drawing/2014/main" id="{21C4D69F-E0B9-48EF-866E-3874C27B6449}"/>
              </a:ext>
            </a:extLst>
          </p:cNvPr>
          <p:cNvSpPr txBox="1"/>
          <p:nvPr/>
        </p:nvSpPr>
        <p:spPr>
          <a:xfrm rot="20866847">
            <a:off x="651926" y="4664782"/>
            <a:ext cx="4398229" cy="1323439"/>
          </a:xfrm>
          <a:prstGeom prst="rect">
            <a:avLst/>
          </a:prstGeom>
          <a:noFill/>
        </p:spPr>
        <p:txBody>
          <a:bodyPr wrap="square" rtlCol="0">
            <a:spAutoFit/>
          </a:bodyPr>
          <a:lstStyle/>
          <a:p>
            <a:pPr algn="ctr"/>
            <a:r>
              <a:rPr lang="fr-FR" sz="4000" b="1">
                <a:solidFill>
                  <a:srgbClr val="C00000"/>
                </a:solidFill>
              </a:rPr>
              <a:t>REDISTRIBUTION</a:t>
            </a:r>
          </a:p>
          <a:p>
            <a:pPr algn="ctr"/>
            <a:r>
              <a:rPr lang="fr-FR" sz="4000" b="1">
                <a:solidFill>
                  <a:srgbClr val="C00000"/>
                </a:solidFill>
              </a:rPr>
              <a:t>STABILISATION </a:t>
            </a:r>
          </a:p>
        </p:txBody>
      </p:sp>
      <p:sp>
        <p:nvSpPr>
          <p:cNvPr id="16" name="ZoneTexte 15">
            <a:extLst>
              <a:ext uri="{FF2B5EF4-FFF2-40B4-BE49-F238E27FC236}">
                <a16:creationId xmlns:a16="http://schemas.microsoft.com/office/drawing/2014/main" id="{F0346462-B6E3-4670-B1F4-A8485AF99213}"/>
              </a:ext>
            </a:extLst>
          </p:cNvPr>
          <p:cNvSpPr txBox="1"/>
          <p:nvPr/>
        </p:nvSpPr>
        <p:spPr>
          <a:xfrm rot="20866847">
            <a:off x="7366732" y="1579220"/>
            <a:ext cx="3697816" cy="707886"/>
          </a:xfrm>
          <a:prstGeom prst="rect">
            <a:avLst/>
          </a:prstGeom>
          <a:noFill/>
        </p:spPr>
        <p:txBody>
          <a:bodyPr wrap="square" rtlCol="0">
            <a:spAutoFit/>
          </a:bodyPr>
          <a:lstStyle/>
          <a:p>
            <a:pPr algn="ctr"/>
            <a:r>
              <a:rPr lang="fr-FR" sz="4000" b="1">
                <a:solidFill>
                  <a:srgbClr val="C00000"/>
                </a:solidFill>
              </a:rPr>
              <a:t>STABILISATION </a:t>
            </a:r>
          </a:p>
        </p:txBody>
      </p:sp>
      <p:sp>
        <p:nvSpPr>
          <p:cNvPr id="17" name="ZoneTexte 16">
            <a:extLst>
              <a:ext uri="{FF2B5EF4-FFF2-40B4-BE49-F238E27FC236}">
                <a16:creationId xmlns:a16="http://schemas.microsoft.com/office/drawing/2014/main" id="{E0B81B32-78F4-4DF7-8739-57D48D40E610}"/>
              </a:ext>
            </a:extLst>
          </p:cNvPr>
          <p:cNvSpPr txBox="1"/>
          <p:nvPr/>
        </p:nvSpPr>
        <p:spPr>
          <a:xfrm rot="20866847">
            <a:off x="6450918" y="4451513"/>
            <a:ext cx="4357688" cy="1323439"/>
          </a:xfrm>
          <a:prstGeom prst="rect">
            <a:avLst/>
          </a:prstGeom>
          <a:noFill/>
        </p:spPr>
        <p:txBody>
          <a:bodyPr wrap="square" rtlCol="0">
            <a:spAutoFit/>
          </a:bodyPr>
          <a:lstStyle/>
          <a:p>
            <a:pPr algn="ctr"/>
            <a:r>
              <a:rPr lang="fr-FR" sz="4000" b="1">
                <a:solidFill>
                  <a:srgbClr val="C00000"/>
                </a:solidFill>
              </a:rPr>
              <a:t>ALLOCATION DES RESSOURCES </a:t>
            </a:r>
          </a:p>
        </p:txBody>
      </p:sp>
    </p:spTree>
    <p:extLst>
      <p:ext uri="{BB962C8B-B14F-4D97-AF65-F5344CB8AC3E}">
        <p14:creationId xmlns:p14="http://schemas.microsoft.com/office/powerpoint/2010/main" val="392338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C35A3CF-3023-4838-A8E7-DDD465FED772}"/>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4" name="Image 3">
            <a:extLst>
              <a:ext uri="{FF2B5EF4-FFF2-40B4-BE49-F238E27FC236}">
                <a16:creationId xmlns:a16="http://schemas.microsoft.com/office/drawing/2014/main" id="{04100FC1-658E-4C1B-8BE9-5206ED729DAD}"/>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5" name="Titre 3">
            <a:extLst>
              <a:ext uri="{FF2B5EF4-FFF2-40B4-BE49-F238E27FC236}">
                <a16:creationId xmlns:a16="http://schemas.microsoft.com/office/drawing/2014/main" id="{6B1AC66A-F9EB-430F-94E8-113EE84F5EC3}"/>
              </a:ext>
            </a:extLst>
          </p:cNvPr>
          <p:cNvSpPr>
            <a:spLocks noGrp="1"/>
          </p:cNvSpPr>
          <p:nvPr>
            <p:ph type="title"/>
          </p:nvPr>
        </p:nvSpPr>
        <p:spPr>
          <a:xfrm>
            <a:off x="828599" y="265471"/>
            <a:ext cx="10515600" cy="707886"/>
          </a:xfrm>
        </p:spPr>
        <p:txBody>
          <a:bodyPr>
            <a:normAutofit/>
          </a:bodyPr>
          <a:lstStyle/>
          <a:p>
            <a:r>
              <a:rPr lang="fr-FR">
                <a:solidFill>
                  <a:schemeClr val="accent1"/>
                </a:solidFill>
              </a:rPr>
              <a:t>La politique économique de l’Etat  </a:t>
            </a:r>
          </a:p>
        </p:txBody>
      </p:sp>
      <p:sp>
        <p:nvSpPr>
          <p:cNvPr id="9" name="ZoneTexte 8">
            <a:extLst>
              <a:ext uri="{FF2B5EF4-FFF2-40B4-BE49-F238E27FC236}">
                <a16:creationId xmlns:a16="http://schemas.microsoft.com/office/drawing/2014/main" id="{8D6F68B6-6C6E-47A4-AA5A-49BDD5D62B66}"/>
              </a:ext>
            </a:extLst>
          </p:cNvPr>
          <p:cNvSpPr txBox="1"/>
          <p:nvPr/>
        </p:nvSpPr>
        <p:spPr>
          <a:xfrm>
            <a:off x="828599" y="1161885"/>
            <a:ext cx="4482580" cy="400110"/>
          </a:xfrm>
          <a:prstGeom prst="rect">
            <a:avLst/>
          </a:prstGeom>
          <a:noFill/>
        </p:spPr>
        <p:txBody>
          <a:bodyPr wrap="square" rtlCol="0">
            <a:spAutoFit/>
          </a:bodyPr>
          <a:lstStyle/>
          <a:p>
            <a:pPr algn="ctr"/>
            <a:r>
              <a:rPr lang="fr-FR" sz="2000"/>
              <a:t>Réguler l’activité économique (stabiliser)</a:t>
            </a:r>
          </a:p>
        </p:txBody>
      </p:sp>
      <p:sp>
        <p:nvSpPr>
          <p:cNvPr id="10" name="ZoneTexte 9">
            <a:extLst>
              <a:ext uri="{FF2B5EF4-FFF2-40B4-BE49-F238E27FC236}">
                <a16:creationId xmlns:a16="http://schemas.microsoft.com/office/drawing/2014/main" id="{10AF49F6-9389-4D42-97DA-1F205FB3B6A3}"/>
              </a:ext>
            </a:extLst>
          </p:cNvPr>
          <p:cNvSpPr txBox="1"/>
          <p:nvPr/>
        </p:nvSpPr>
        <p:spPr>
          <a:xfrm>
            <a:off x="6246405" y="1035685"/>
            <a:ext cx="4030767" cy="707886"/>
          </a:xfrm>
          <a:prstGeom prst="rect">
            <a:avLst/>
          </a:prstGeom>
          <a:noFill/>
        </p:spPr>
        <p:txBody>
          <a:bodyPr wrap="square" rtlCol="0">
            <a:spAutoFit/>
          </a:bodyPr>
          <a:lstStyle/>
          <a:p>
            <a:pPr algn="ctr"/>
            <a:r>
              <a:rPr lang="fr-FR" sz="2000"/>
              <a:t>Favoriser la croissance économique et le développement durable </a:t>
            </a:r>
          </a:p>
        </p:txBody>
      </p:sp>
      <p:pic>
        <p:nvPicPr>
          <p:cNvPr id="11" name="Picture 4" descr="Flèche noire Dessin vers la droite PNG transparents - StickPNG">
            <a:extLst>
              <a:ext uri="{FF2B5EF4-FFF2-40B4-BE49-F238E27FC236}">
                <a16:creationId xmlns:a16="http://schemas.microsoft.com/office/drawing/2014/main" id="{26E41233-8DB9-459A-98DD-DEAA27239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366713">
            <a:off x="2644043" y="1781621"/>
            <a:ext cx="896944" cy="689686"/>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EBCC9306-D949-415E-83A8-95AFF2521B6C}"/>
              </a:ext>
            </a:extLst>
          </p:cNvPr>
          <p:cNvSpPr txBox="1"/>
          <p:nvPr/>
        </p:nvSpPr>
        <p:spPr>
          <a:xfrm>
            <a:off x="1022091" y="3361339"/>
            <a:ext cx="3129926" cy="1015663"/>
          </a:xfrm>
          <a:prstGeom prst="rect">
            <a:avLst/>
          </a:prstGeom>
          <a:noFill/>
        </p:spPr>
        <p:txBody>
          <a:bodyPr wrap="square" rtlCol="0">
            <a:spAutoFit/>
          </a:bodyPr>
          <a:lstStyle/>
          <a:p>
            <a:pPr marL="342900" indent="-342900">
              <a:buFont typeface="Wingdings" panose="05000000000000000000" pitchFamily="2" charset="2"/>
              <a:buChar char="§"/>
            </a:pPr>
            <a:r>
              <a:rPr lang="fr-FR" sz="2000"/>
              <a:t>Politique monétaire</a:t>
            </a:r>
          </a:p>
          <a:p>
            <a:pPr marL="342900" indent="-342900">
              <a:buFont typeface="Wingdings" panose="05000000000000000000" pitchFamily="2" charset="2"/>
              <a:buChar char="§"/>
            </a:pPr>
            <a:r>
              <a:rPr lang="fr-FR" sz="2000"/>
              <a:t>Politique budgétaire</a:t>
            </a:r>
          </a:p>
          <a:p>
            <a:r>
              <a:rPr lang="fr-FR" sz="2000"/>
              <a:t> </a:t>
            </a:r>
          </a:p>
        </p:txBody>
      </p:sp>
      <p:pic>
        <p:nvPicPr>
          <p:cNvPr id="16" name="Picture 4" descr="Flèche noire Dessin vers la droite PNG transparents - StickPNG">
            <a:extLst>
              <a:ext uri="{FF2B5EF4-FFF2-40B4-BE49-F238E27FC236}">
                <a16:creationId xmlns:a16="http://schemas.microsoft.com/office/drawing/2014/main" id="{E153DD0D-1E0E-4516-9A0A-E213E549A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08068">
            <a:off x="7916454" y="1785885"/>
            <a:ext cx="896944" cy="68968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E8F53A26-5D00-46F1-A964-689943AAED10}"/>
              </a:ext>
            </a:extLst>
          </p:cNvPr>
          <p:cNvSpPr txBox="1"/>
          <p:nvPr/>
        </p:nvSpPr>
        <p:spPr>
          <a:xfrm>
            <a:off x="6246404" y="3305702"/>
            <a:ext cx="4642564" cy="1631216"/>
          </a:xfrm>
          <a:prstGeom prst="rect">
            <a:avLst/>
          </a:prstGeom>
          <a:noFill/>
        </p:spPr>
        <p:txBody>
          <a:bodyPr wrap="square" rtlCol="0">
            <a:spAutoFit/>
          </a:bodyPr>
          <a:lstStyle/>
          <a:p>
            <a:pPr marL="342900" indent="-342900">
              <a:buFont typeface="Wingdings" panose="05000000000000000000" pitchFamily="2" charset="2"/>
              <a:buChar char="§"/>
            </a:pPr>
            <a:r>
              <a:rPr lang="fr-FR" sz="2000"/>
              <a:t>Politique industrielle</a:t>
            </a:r>
          </a:p>
          <a:p>
            <a:pPr marL="342900" indent="-342900">
              <a:buFont typeface="Wingdings" panose="05000000000000000000" pitchFamily="2" charset="2"/>
              <a:buChar char="§"/>
            </a:pPr>
            <a:r>
              <a:rPr lang="fr-FR" sz="2000"/>
              <a:t>Politique de la concurrence</a:t>
            </a:r>
          </a:p>
          <a:p>
            <a:pPr marL="342900" indent="-342900">
              <a:buFont typeface="Wingdings" panose="05000000000000000000" pitchFamily="2" charset="2"/>
              <a:buChar char="§"/>
            </a:pPr>
            <a:r>
              <a:rPr lang="fr-FR" sz="2000"/>
              <a:t>Politique d’éducation et de formation</a:t>
            </a:r>
          </a:p>
          <a:p>
            <a:pPr marL="342900" indent="-342900">
              <a:buFont typeface="Wingdings" panose="05000000000000000000" pitchFamily="2" charset="2"/>
              <a:buChar char="§"/>
            </a:pPr>
            <a:r>
              <a:rPr lang="fr-FR" sz="2000"/>
              <a:t>Politique de recherche et d’innovation</a:t>
            </a:r>
          </a:p>
          <a:p>
            <a:pPr marL="342900" indent="-342900">
              <a:buFont typeface="Wingdings" panose="05000000000000000000" pitchFamily="2" charset="2"/>
              <a:buChar char="§"/>
            </a:pPr>
            <a:r>
              <a:rPr lang="fr-FR" sz="2000"/>
              <a:t>… </a:t>
            </a:r>
          </a:p>
        </p:txBody>
      </p:sp>
      <p:sp>
        <p:nvSpPr>
          <p:cNvPr id="21" name="Rectangle : coins arrondis 20">
            <a:extLst>
              <a:ext uri="{FF2B5EF4-FFF2-40B4-BE49-F238E27FC236}">
                <a16:creationId xmlns:a16="http://schemas.microsoft.com/office/drawing/2014/main" id="{1CB8A029-A7D3-4CCF-AA18-7043572411E5}"/>
              </a:ext>
            </a:extLst>
          </p:cNvPr>
          <p:cNvSpPr/>
          <p:nvPr/>
        </p:nvSpPr>
        <p:spPr>
          <a:xfrm>
            <a:off x="1022091" y="2628037"/>
            <a:ext cx="4289088" cy="69356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t>Politique CONJONCTURELLE </a:t>
            </a:r>
          </a:p>
          <a:p>
            <a:pPr algn="ctr"/>
            <a:r>
              <a:rPr lang="fr-FR" sz="2000"/>
              <a:t>d’offre ou de demande </a:t>
            </a:r>
          </a:p>
        </p:txBody>
      </p:sp>
      <p:sp>
        <p:nvSpPr>
          <p:cNvPr id="22" name="Rectangle : coins arrondis 21">
            <a:extLst>
              <a:ext uri="{FF2B5EF4-FFF2-40B4-BE49-F238E27FC236}">
                <a16:creationId xmlns:a16="http://schemas.microsoft.com/office/drawing/2014/main" id="{C6BB8659-3516-4FAC-871B-0090C72A79A1}"/>
              </a:ext>
            </a:extLst>
          </p:cNvPr>
          <p:cNvSpPr/>
          <p:nvPr/>
        </p:nvSpPr>
        <p:spPr>
          <a:xfrm>
            <a:off x="6246404" y="2578608"/>
            <a:ext cx="4431125" cy="69356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t>Politique STRUCTURELLE </a:t>
            </a:r>
          </a:p>
          <a:p>
            <a:pPr algn="ctr"/>
            <a:r>
              <a:rPr lang="fr-FR" sz="2000"/>
              <a:t>d’offre ou de demande </a:t>
            </a:r>
          </a:p>
        </p:txBody>
      </p:sp>
      <p:grpSp>
        <p:nvGrpSpPr>
          <p:cNvPr id="25" name="Groupe 24">
            <a:extLst>
              <a:ext uri="{FF2B5EF4-FFF2-40B4-BE49-F238E27FC236}">
                <a16:creationId xmlns:a16="http://schemas.microsoft.com/office/drawing/2014/main" id="{785CAB15-3D43-4F37-A054-4CCE8158F2A1}"/>
              </a:ext>
            </a:extLst>
          </p:cNvPr>
          <p:cNvGrpSpPr/>
          <p:nvPr/>
        </p:nvGrpSpPr>
        <p:grpSpPr>
          <a:xfrm>
            <a:off x="527789" y="4285655"/>
            <a:ext cx="11136422" cy="2409996"/>
            <a:chOff x="527789" y="4285655"/>
            <a:chExt cx="11136422" cy="2409996"/>
          </a:xfrm>
        </p:grpSpPr>
        <p:grpSp>
          <p:nvGrpSpPr>
            <p:cNvPr id="23" name="Groupe 22">
              <a:extLst>
                <a:ext uri="{FF2B5EF4-FFF2-40B4-BE49-F238E27FC236}">
                  <a16:creationId xmlns:a16="http://schemas.microsoft.com/office/drawing/2014/main" id="{73DD3604-FDFA-457D-A4FA-E80CE95D60DC}"/>
                </a:ext>
              </a:extLst>
            </p:cNvPr>
            <p:cNvGrpSpPr/>
            <p:nvPr/>
          </p:nvGrpSpPr>
          <p:grpSpPr>
            <a:xfrm>
              <a:off x="828599" y="4285655"/>
              <a:ext cx="10835612" cy="2409996"/>
              <a:chOff x="1022091" y="5220581"/>
              <a:chExt cx="10341309" cy="1224116"/>
            </a:xfrm>
          </p:grpSpPr>
          <p:sp>
            <p:nvSpPr>
              <p:cNvPr id="6" name="Flèche : droite rayée 5">
                <a:extLst>
                  <a:ext uri="{FF2B5EF4-FFF2-40B4-BE49-F238E27FC236}">
                    <a16:creationId xmlns:a16="http://schemas.microsoft.com/office/drawing/2014/main" id="{EC1058DB-319E-4552-9364-7FB4B9BC4D1F}"/>
                  </a:ext>
                </a:extLst>
              </p:cNvPr>
              <p:cNvSpPr/>
              <p:nvPr/>
            </p:nvSpPr>
            <p:spPr>
              <a:xfrm>
                <a:off x="1022091" y="5220581"/>
                <a:ext cx="10341309" cy="1224116"/>
              </a:xfrm>
              <a:prstGeom prst="stripedRightArrow">
                <a:avLst>
                  <a:gd name="adj1" fmla="val 50000"/>
                  <a:gd name="adj2" fmla="val 30417"/>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06C3457-A612-4749-9058-BC6BE1BDF41B}"/>
                  </a:ext>
                </a:extLst>
              </p:cNvPr>
              <p:cNvSpPr txBox="1"/>
              <p:nvPr/>
            </p:nvSpPr>
            <p:spPr>
              <a:xfrm>
                <a:off x="1597278" y="5637289"/>
                <a:ext cx="1769807" cy="369332"/>
              </a:xfrm>
              <a:prstGeom prst="rect">
                <a:avLst/>
              </a:prstGeom>
              <a:noFill/>
            </p:spPr>
            <p:txBody>
              <a:bodyPr wrap="square" rtlCol="0">
                <a:spAutoFit/>
              </a:bodyPr>
              <a:lstStyle/>
              <a:p>
                <a:r>
                  <a:rPr lang="fr-FR"/>
                  <a:t>Court terme </a:t>
                </a:r>
              </a:p>
            </p:txBody>
          </p:sp>
          <p:sp>
            <p:nvSpPr>
              <p:cNvPr id="8" name="ZoneTexte 7">
                <a:extLst>
                  <a:ext uri="{FF2B5EF4-FFF2-40B4-BE49-F238E27FC236}">
                    <a16:creationId xmlns:a16="http://schemas.microsoft.com/office/drawing/2014/main" id="{7ACE3DCD-74E7-4CC3-92B3-06F0ED6A062A}"/>
                  </a:ext>
                </a:extLst>
              </p:cNvPr>
              <p:cNvSpPr txBox="1"/>
              <p:nvPr/>
            </p:nvSpPr>
            <p:spPr>
              <a:xfrm>
                <a:off x="8651923" y="5637289"/>
                <a:ext cx="1769807" cy="369332"/>
              </a:xfrm>
              <a:prstGeom prst="rect">
                <a:avLst/>
              </a:prstGeom>
              <a:noFill/>
            </p:spPr>
            <p:txBody>
              <a:bodyPr wrap="square" rtlCol="0">
                <a:spAutoFit/>
              </a:bodyPr>
              <a:lstStyle/>
              <a:p>
                <a:r>
                  <a:rPr lang="fr-FR"/>
                  <a:t>Long terme </a:t>
                </a:r>
              </a:p>
            </p:txBody>
          </p:sp>
        </p:grpSp>
        <p:sp>
          <p:nvSpPr>
            <p:cNvPr id="24" name="ZoneTexte 23">
              <a:extLst>
                <a:ext uri="{FF2B5EF4-FFF2-40B4-BE49-F238E27FC236}">
                  <a16:creationId xmlns:a16="http://schemas.microsoft.com/office/drawing/2014/main" id="{A01DC8D6-5A93-4D88-BDBC-163D8173A02D}"/>
                </a:ext>
              </a:extLst>
            </p:cNvPr>
            <p:cNvSpPr txBox="1"/>
            <p:nvPr/>
          </p:nvSpPr>
          <p:spPr>
            <a:xfrm>
              <a:off x="527789" y="5287951"/>
              <a:ext cx="10835612" cy="707886"/>
            </a:xfrm>
            <a:prstGeom prst="rect">
              <a:avLst/>
            </a:prstGeom>
            <a:noFill/>
          </p:spPr>
          <p:txBody>
            <a:bodyPr wrap="square" rtlCol="0">
              <a:spAutoFit/>
            </a:bodyPr>
            <a:lstStyle/>
            <a:p>
              <a:pPr algn="ctr"/>
              <a:r>
                <a:rPr lang="fr-FR" sz="2000" b="1">
                  <a:solidFill>
                    <a:srgbClr val="C00000"/>
                  </a:solidFill>
                </a:rPr>
                <a:t>Principaux objectifs : </a:t>
              </a:r>
            </a:p>
            <a:p>
              <a:pPr algn="ctr"/>
              <a:r>
                <a:rPr lang="fr-FR" sz="2000" b="1">
                  <a:solidFill>
                    <a:srgbClr val="C00000"/>
                  </a:solidFill>
                </a:rPr>
                <a:t>croissance,  plein-emploi,  stabilité des prix, équilibre des échanges extérieurs</a:t>
              </a:r>
            </a:p>
          </p:txBody>
        </p:sp>
      </p:grpSp>
    </p:spTree>
    <p:extLst>
      <p:ext uri="{BB962C8B-B14F-4D97-AF65-F5344CB8AC3E}">
        <p14:creationId xmlns:p14="http://schemas.microsoft.com/office/powerpoint/2010/main" val="409073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7" grpId="0"/>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37653A0-FC1A-4CD0-9839-4007344EA5EB}"/>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3" name="Image 2">
            <a:extLst>
              <a:ext uri="{FF2B5EF4-FFF2-40B4-BE49-F238E27FC236}">
                <a16:creationId xmlns:a16="http://schemas.microsoft.com/office/drawing/2014/main" id="{FDF7147B-4EDF-42B9-8138-82270911BA81}"/>
              </a:ext>
            </a:extLst>
          </p:cNvPr>
          <p:cNvPicPr>
            <a:picLocks noChangeAspect="1"/>
          </p:cNvPicPr>
          <p:nvPr/>
        </p:nvPicPr>
        <p:blipFill>
          <a:blip r:embed="rId3"/>
          <a:stretch>
            <a:fillRect/>
          </a:stretch>
        </p:blipFill>
        <p:spPr>
          <a:xfrm>
            <a:off x="828599" y="6468003"/>
            <a:ext cx="10534801" cy="377985"/>
          </a:xfrm>
          <a:prstGeom prst="rect">
            <a:avLst/>
          </a:prstGeom>
        </p:spPr>
      </p:pic>
      <p:sp>
        <p:nvSpPr>
          <p:cNvPr id="4" name="ZoneTexte 3">
            <a:extLst>
              <a:ext uri="{FF2B5EF4-FFF2-40B4-BE49-F238E27FC236}">
                <a16:creationId xmlns:a16="http://schemas.microsoft.com/office/drawing/2014/main" id="{17A0F4D2-3D13-468F-8B2D-AC7AEE23142E}"/>
              </a:ext>
            </a:extLst>
          </p:cNvPr>
          <p:cNvSpPr txBox="1"/>
          <p:nvPr/>
        </p:nvSpPr>
        <p:spPr>
          <a:xfrm>
            <a:off x="785761" y="837187"/>
            <a:ext cx="3979378" cy="1200329"/>
          </a:xfrm>
          <a:prstGeom prst="rect">
            <a:avLst/>
          </a:prstGeom>
          <a:noFill/>
        </p:spPr>
        <p:txBody>
          <a:bodyPr wrap="square" rtlCol="0">
            <a:spAutoFit/>
          </a:bodyPr>
          <a:lstStyle/>
          <a:p>
            <a:pPr marL="285750" indent="-285750" algn="just">
              <a:buFont typeface="Wingdings" panose="05000000000000000000" pitchFamily="2" charset="2"/>
              <a:buChar char="§"/>
            </a:pPr>
            <a:r>
              <a:rPr lang="fr-FR" b="1"/>
              <a:t>La croissance économique d’un pays </a:t>
            </a:r>
            <a:r>
              <a:rPr lang="fr-FR"/>
              <a:t>: augmentation de la richesse créée dans le pays, mesurée par l’évolution du PIB (exprimée en %) </a:t>
            </a:r>
          </a:p>
        </p:txBody>
      </p:sp>
      <p:sp>
        <p:nvSpPr>
          <p:cNvPr id="5" name="Rectangle : coins arrondis 4">
            <a:extLst>
              <a:ext uri="{FF2B5EF4-FFF2-40B4-BE49-F238E27FC236}">
                <a16:creationId xmlns:a16="http://schemas.microsoft.com/office/drawing/2014/main" id="{0FF4F981-ACBF-470C-8F73-34FEB1DDF4D2}"/>
              </a:ext>
            </a:extLst>
          </p:cNvPr>
          <p:cNvSpPr/>
          <p:nvPr/>
        </p:nvSpPr>
        <p:spPr>
          <a:xfrm>
            <a:off x="5310358" y="976322"/>
            <a:ext cx="3262352" cy="10618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Produit Intérieur Brut (PIB) = somme des valeurs ajoutées des entreprises </a:t>
            </a:r>
          </a:p>
        </p:txBody>
      </p:sp>
      <p:sp>
        <p:nvSpPr>
          <p:cNvPr id="6" name="ZoneTexte 5">
            <a:extLst>
              <a:ext uri="{FF2B5EF4-FFF2-40B4-BE49-F238E27FC236}">
                <a16:creationId xmlns:a16="http://schemas.microsoft.com/office/drawing/2014/main" id="{015C24E8-B8B8-40E3-B46F-25FF90FB56DD}"/>
              </a:ext>
            </a:extLst>
          </p:cNvPr>
          <p:cNvSpPr txBox="1"/>
          <p:nvPr/>
        </p:nvSpPr>
        <p:spPr>
          <a:xfrm>
            <a:off x="771482" y="2034357"/>
            <a:ext cx="4007935" cy="2308324"/>
          </a:xfrm>
          <a:prstGeom prst="rect">
            <a:avLst/>
          </a:prstGeom>
          <a:noFill/>
        </p:spPr>
        <p:txBody>
          <a:bodyPr wrap="square" rtlCol="0">
            <a:spAutoFit/>
          </a:bodyPr>
          <a:lstStyle/>
          <a:p>
            <a:pPr marL="285750" indent="-285750" algn="just">
              <a:buFont typeface="Wingdings" panose="05000000000000000000" pitchFamily="2" charset="2"/>
              <a:buChar char="§"/>
            </a:pPr>
            <a:r>
              <a:rPr lang="fr-FR" b="1"/>
              <a:t>Le plein-emploi </a:t>
            </a:r>
            <a:r>
              <a:rPr lang="fr-FR"/>
              <a:t>: situation selon laquelle la presque totalité de la population active d'un pays, d'un lieu a un emploi (</a:t>
            </a:r>
            <a:r>
              <a:rPr lang="fr-FR">
                <a:solidFill>
                  <a:srgbClr val="222222"/>
                </a:solidFill>
                <a:latin typeface="Marianne"/>
              </a:rPr>
              <a:t>s</a:t>
            </a:r>
            <a:r>
              <a:rPr lang="fr-FR" b="0" i="0">
                <a:solidFill>
                  <a:srgbClr val="222222"/>
                </a:solidFill>
                <a:effectLst/>
                <a:latin typeface="Marianne"/>
              </a:rPr>
              <a:t>elon l’Organisation internationale du travail (OIT), le marché du travail est en situation de plein emploi quand le taux de chômage est inférieur à 5%)</a:t>
            </a:r>
            <a:endParaRPr lang="fr-FR"/>
          </a:p>
        </p:txBody>
      </p:sp>
      <p:sp>
        <p:nvSpPr>
          <p:cNvPr id="7" name="Rectangle : coins arrondis 6">
            <a:extLst>
              <a:ext uri="{FF2B5EF4-FFF2-40B4-BE49-F238E27FC236}">
                <a16:creationId xmlns:a16="http://schemas.microsoft.com/office/drawing/2014/main" id="{8F6E472C-7E6E-4BEB-BB03-2F40311B410B}"/>
              </a:ext>
            </a:extLst>
          </p:cNvPr>
          <p:cNvSpPr/>
          <p:nvPr/>
        </p:nvSpPr>
        <p:spPr>
          <a:xfrm>
            <a:off x="5338915" y="2374490"/>
            <a:ext cx="3262351" cy="12509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Taux de chômage : pourcentage de chômeurs dans la population active (actifs occupés + chômeurs)</a:t>
            </a:r>
          </a:p>
        </p:txBody>
      </p:sp>
      <p:sp>
        <p:nvSpPr>
          <p:cNvPr id="8" name="ZoneTexte 7">
            <a:extLst>
              <a:ext uri="{FF2B5EF4-FFF2-40B4-BE49-F238E27FC236}">
                <a16:creationId xmlns:a16="http://schemas.microsoft.com/office/drawing/2014/main" id="{BE82469A-CF2A-498F-A95C-8C726652FAA2}"/>
              </a:ext>
            </a:extLst>
          </p:cNvPr>
          <p:cNvSpPr txBox="1"/>
          <p:nvPr/>
        </p:nvSpPr>
        <p:spPr>
          <a:xfrm>
            <a:off x="800039" y="4372457"/>
            <a:ext cx="4007935" cy="1200329"/>
          </a:xfrm>
          <a:prstGeom prst="rect">
            <a:avLst/>
          </a:prstGeom>
          <a:noFill/>
        </p:spPr>
        <p:txBody>
          <a:bodyPr wrap="square" rtlCol="0">
            <a:spAutoFit/>
          </a:bodyPr>
          <a:lstStyle/>
          <a:p>
            <a:pPr marL="285750" indent="-285750" algn="just">
              <a:buFont typeface="Wingdings" panose="05000000000000000000" pitchFamily="2" charset="2"/>
              <a:buChar char="§"/>
            </a:pPr>
            <a:r>
              <a:rPr lang="fr-FR" b="1"/>
              <a:t>L’inflation</a:t>
            </a:r>
            <a:r>
              <a:rPr lang="fr-FR"/>
              <a:t> : augmentation générale et durable des prix (ayant pour conséquence la perte de pouvoir d’achat)</a:t>
            </a:r>
          </a:p>
        </p:txBody>
      </p:sp>
      <p:sp>
        <p:nvSpPr>
          <p:cNvPr id="9" name="Rectangle : coins arrondis 8">
            <a:extLst>
              <a:ext uri="{FF2B5EF4-FFF2-40B4-BE49-F238E27FC236}">
                <a16:creationId xmlns:a16="http://schemas.microsoft.com/office/drawing/2014/main" id="{5BA841DF-361D-4B06-BDCC-4648572C7962}"/>
              </a:ext>
            </a:extLst>
          </p:cNvPr>
          <p:cNvSpPr/>
          <p:nvPr/>
        </p:nvSpPr>
        <p:spPr>
          <a:xfrm>
            <a:off x="5367472" y="3858469"/>
            <a:ext cx="3262352" cy="14404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Taux d’inflation : variation du « panier de la ménagère » </a:t>
            </a:r>
          </a:p>
          <a:p>
            <a:pPr algn="ctr"/>
            <a:r>
              <a:rPr lang="fr-FR"/>
              <a:t>(zone euro : IPCH, Indice des Prix à la Consommation Harmonisé</a:t>
            </a:r>
          </a:p>
        </p:txBody>
      </p:sp>
      <p:sp>
        <p:nvSpPr>
          <p:cNvPr id="10" name="ZoneTexte 9">
            <a:extLst>
              <a:ext uri="{FF2B5EF4-FFF2-40B4-BE49-F238E27FC236}">
                <a16:creationId xmlns:a16="http://schemas.microsoft.com/office/drawing/2014/main" id="{FB609227-0216-4B2B-9C71-7883A536A7FF}"/>
              </a:ext>
            </a:extLst>
          </p:cNvPr>
          <p:cNvSpPr txBox="1"/>
          <p:nvPr/>
        </p:nvSpPr>
        <p:spPr>
          <a:xfrm>
            <a:off x="800039" y="5602562"/>
            <a:ext cx="10709164" cy="923330"/>
          </a:xfrm>
          <a:prstGeom prst="rect">
            <a:avLst/>
          </a:prstGeom>
          <a:noFill/>
        </p:spPr>
        <p:txBody>
          <a:bodyPr wrap="square" rtlCol="0">
            <a:spAutoFit/>
          </a:bodyPr>
          <a:lstStyle/>
          <a:p>
            <a:pPr marL="285750" indent="-285750" algn="just">
              <a:buFont typeface="Wingdings" panose="05000000000000000000" pitchFamily="2" charset="2"/>
              <a:buChar char="§"/>
            </a:pPr>
            <a:r>
              <a:rPr lang="fr-FR" b="1"/>
              <a:t>Le solde du commerce extérieur </a:t>
            </a:r>
            <a:r>
              <a:rPr lang="fr-FR"/>
              <a:t>: différence entre la valeur des exportations (X) et celle des importations (M) entre deux pays (ou deux zones) ; relatif à un produit ou à l'ensemble des échanges de produits (biens et services) ; solde négatif (X &lt; M), à l’équilibre (X = M) ou positif (X &gt; M)</a:t>
            </a:r>
          </a:p>
        </p:txBody>
      </p:sp>
      <p:pic>
        <p:nvPicPr>
          <p:cNvPr id="11" name="Image 10">
            <a:extLst>
              <a:ext uri="{FF2B5EF4-FFF2-40B4-BE49-F238E27FC236}">
                <a16:creationId xmlns:a16="http://schemas.microsoft.com/office/drawing/2014/main" id="{3B158841-5A25-404E-862C-7A3150120CD8}"/>
              </a:ext>
            </a:extLst>
          </p:cNvPr>
          <p:cNvPicPr>
            <a:picLocks noChangeAspect="1"/>
          </p:cNvPicPr>
          <p:nvPr/>
        </p:nvPicPr>
        <p:blipFill>
          <a:blip r:embed="rId4"/>
          <a:stretch>
            <a:fillRect/>
          </a:stretch>
        </p:blipFill>
        <p:spPr>
          <a:xfrm>
            <a:off x="8905389" y="960190"/>
            <a:ext cx="3118757" cy="3875736"/>
          </a:xfrm>
          <a:prstGeom prst="rect">
            <a:avLst/>
          </a:prstGeom>
        </p:spPr>
      </p:pic>
      <p:sp>
        <p:nvSpPr>
          <p:cNvPr id="13" name="ZoneTexte 12">
            <a:extLst>
              <a:ext uri="{FF2B5EF4-FFF2-40B4-BE49-F238E27FC236}">
                <a16:creationId xmlns:a16="http://schemas.microsoft.com/office/drawing/2014/main" id="{1D0F8D44-269C-404D-AAB3-93D87E256B4C}"/>
              </a:ext>
            </a:extLst>
          </p:cNvPr>
          <p:cNvSpPr txBox="1"/>
          <p:nvPr/>
        </p:nvSpPr>
        <p:spPr>
          <a:xfrm>
            <a:off x="785761" y="74759"/>
            <a:ext cx="10275529" cy="769441"/>
          </a:xfrm>
          <a:prstGeom prst="rect">
            <a:avLst/>
          </a:prstGeom>
          <a:noFill/>
        </p:spPr>
        <p:txBody>
          <a:bodyPr wrap="square">
            <a:spAutoFit/>
          </a:bodyPr>
          <a:lstStyle/>
          <a:p>
            <a:r>
              <a:rPr lang="fr-FR" sz="4400">
                <a:solidFill>
                  <a:schemeClr val="accent1"/>
                </a:solidFill>
                <a:latin typeface="+mj-lt"/>
                <a:ea typeface="+mj-ea"/>
                <a:cs typeface="+mj-cs"/>
              </a:rPr>
              <a:t>Indicateurs de développement économique </a:t>
            </a:r>
          </a:p>
        </p:txBody>
      </p:sp>
    </p:spTree>
    <p:extLst>
      <p:ext uri="{BB962C8B-B14F-4D97-AF65-F5344CB8AC3E}">
        <p14:creationId xmlns:p14="http://schemas.microsoft.com/office/powerpoint/2010/main" val="15334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F3DA-FB44-491D-90E0-1E2C40668A1E}"/>
              </a:ext>
            </a:extLst>
          </p:cNvPr>
          <p:cNvSpPr>
            <a:spLocks noGrp="1"/>
          </p:cNvSpPr>
          <p:nvPr>
            <p:ph type="title"/>
          </p:nvPr>
        </p:nvSpPr>
        <p:spPr>
          <a:xfrm>
            <a:off x="838199" y="88126"/>
            <a:ext cx="10515600" cy="785249"/>
          </a:xfrm>
        </p:spPr>
        <p:txBody>
          <a:bodyPr/>
          <a:lstStyle/>
          <a:p>
            <a:r>
              <a:rPr lang="fr-FR">
                <a:solidFill>
                  <a:schemeClr val="accent1"/>
                </a:solidFill>
              </a:rPr>
              <a:t>Croissance endogène, croissance exogène</a:t>
            </a:r>
          </a:p>
        </p:txBody>
      </p:sp>
      <p:sp>
        <p:nvSpPr>
          <p:cNvPr id="3" name="ZoneTexte 2">
            <a:extLst>
              <a:ext uri="{FF2B5EF4-FFF2-40B4-BE49-F238E27FC236}">
                <a16:creationId xmlns:a16="http://schemas.microsoft.com/office/drawing/2014/main" id="{6C1D8CC2-1B3F-4E4F-8676-99249F9B8F23}"/>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pic>
        <p:nvPicPr>
          <p:cNvPr id="4" name="Image 3">
            <a:extLst>
              <a:ext uri="{FF2B5EF4-FFF2-40B4-BE49-F238E27FC236}">
                <a16:creationId xmlns:a16="http://schemas.microsoft.com/office/drawing/2014/main" id="{6F0FCE61-B341-4F16-96E7-4F21BD7B0DD8}"/>
              </a:ext>
            </a:extLst>
          </p:cNvPr>
          <p:cNvPicPr>
            <a:picLocks noChangeAspect="1"/>
          </p:cNvPicPr>
          <p:nvPr/>
        </p:nvPicPr>
        <p:blipFill>
          <a:blip r:embed="rId3"/>
          <a:stretch>
            <a:fillRect/>
          </a:stretch>
        </p:blipFill>
        <p:spPr>
          <a:xfrm>
            <a:off x="828599" y="6438280"/>
            <a:ext cx="10534801" cy="377985"/>
          </a:xfrm>
          <a:prstGeom prst="rect">
            <a:avLst/>
          </a:prstGeom>
        </p:spPr>
      </p:pic>
      <p:sp>
        <p:nvSpPr>
          <p:cNvPr id="5" name="ZoneTexte 4">
            <a:extLst>
              <a:ext uri="{FF2B5EF4-FFF2-40B4-BE49-F238E27FC236}">
                <a16:creationId xmlns:a16="http://schemas.microsoft.com/office/drawing/2014/main" id="{C987C6E7-C87E-49C9-B321-520E30843E55}"/>
              </a:ext>
            </a:extLst>
          </p:cNvPr>
          <p:cNvSpPr txBox="1"/>
          <p:nvPr/>
        </p:nvSpPr>
        <p:spPr>
          <a:xfrm>
            <a:off x="919119" y="870893"/>
            <a:ext cx="10945761" cy="2616101"/>
          </a:xfrm>
          <a:prstGeom prst="rect">
            <a:avLst/>
          </a:prstGeom>
          <a:noFill/>
          <a:ln w="19050">
            <a:solidFill>
              <a:schemeClr val="bg1">
                <a:lumMod val="50000"/>
              </a:schemeClr>
            </a:solidFill>
          </a:ln>
        </p:spPr>
        <p:txBody>
          <a:bodyPr wrap="square" rtlCol="0">
            <a:spAutoFit/>
          </a:bodyPr>
          <a:lstStyle/>
          <a:p>
            <a:pPr algn="just"/>
            <a:r>
              <a:rPr lang="fr-FR" b="1"/>
              <a:t>Théorie de la croissance endogène : c</a:t>
            </a:r>
            <a:r>
              <a:rPr lang="fr-FR" b="1">
                <a:sym typeface="Wingdings" panose="05000000000000000000" pitchFamily="2" charset="2"/>
              </a:rPr>
              <a:t>roissance économique auto-entretenue </a:t>
            </a:r>
            <a:endParaRPr lang="fr-FR" b="1"/>
          </a:p>
          <a:p>
            <a:pPr marL="285750" indent="-285750" algn="just">
              <a:buFont typeface="Wingdings" panose="05000000000000000000" pitchFamily="2" charset="2"/>
              <a:buChar char="§"/>
            </a:pPr>
            <a:r>
              <a:rPr lang="fr-FR" sz="1600"/>
              <a:t>Théorie développée notamment par </a:t>
            </a:r>
            <a:r>
              <a:rPr lang="fr-FR" sz="1600" b="1"/>
              <a:t>Paul ROMER</a:t>
            </a:r>
            <a:r>
              <a:rPr lang="fr-FR" sz="1600"/>
              <a:t>, Robert E. LUCAS et Robert BARRO (</a:t>
            </a:r>
            <a:r>
              <a:rPr lang="en-US" sz="1600"/>
              <a:t>“</a:t>
            </a:r>
            <a:r>
              <a:rPr lang="en-US" sz="1600" i="1"/>
              <a:t>Increasing Returns and Long Run Growth</a:t>
            </a:r>
            <a:r>
              <a:rPr lang="en-US" sz="1600"/>
              <a:t>”</a:t>
            </a:r>
            <a:r>
              <a:rPr lang="fr-FR" sz="1600"/>
              <a:t>, Paul Romer, 1986)</a:t>
            </a:r>
          </a:p>
          <a:p>
            <a:pPr marL="285750" indent="-285750" algn="just">
              <a:buFont typeface="Wingdings" panose="05000000000000000000" pitchFamily="2" charset="2"/>
              <a:buChar char="§"/>
            </a:pPr>
            <a:r>
              <a:rPr lang="fr-FR" sz="1600"/>
              <a:t>La croissance économique résulte de </a:t>
            </a:r>
            <a:r>
              <a:rPr lang="fr-FR" sz="1600" b="1"/>
              <a:t>facteurs endogènes comme le développement du capital humain, les savoir-faire, le progrès technique </a:t>
            </a:r>
            <a:r>
              <a:rPr lang="fr-FR" sz="1600"/>
              <a:t>(investissements susceptibles </a:t>
            </a:r>
            <a:r>
              <a:rPr lang="fr-FR" sz="1600">
                <a:solidFill>
                  <a:srgbClr val="C00000"/>
                </a:solidFill>
              </a:rPr>
              <a:t>d’entretenir durablement </a:t>
            </a:r>
            <a:r>
              <a:rPr lang="fr-FR" sz="1600"/>
              <a:t>l’augmentation de l’activité économique)</a:t>
            </a:r>
            <a:endParaRPr lang="fr-FR" sz="1600">
              <a:sym typeface="Wingdings" panose="05000000000000000000" pitchFamily="2" charset="2"/>
            </a:endParaRPr>
          </a:p>
          <a:p>
            <a:pPr marL="285750" indent="-285750" algn="just">
              <a:buFont typeface="Wingdings" panose="05000000000000000000" pitchFamily="2" charset="2"/>
              <a:buChar char="§"/>
            </a:pPr>
            <a:r>
              <a:rPr lang="fr-FR" sz="1600">
                <a:sym typeface="Wingdings" panose="05000000000000000000" pitchFamily="2" charset="2"/>
              </a:rPr>
              <a:t>4</a:t>
            </a:r>
            <a:r>
              <a:rPr lang="fr-FR" sz="1600"/>
              <a:t> facteurs qui influent particulièrement sur le taux de croissance économique : </a:t>
            </a:r>
          </a:p>
          <a:p>
            <a:pPr marL="722313" indent="-285750" algn="just">
              <a:buFont typeface="Wingdings" panose="05000000000000000000" pitchFamily="2" charset="2"/>
              <a:buChar char="§"/>
            </a:pPr>
            <a:r>
              <a:rPr lang="fr-FR" sz="1600"/>
              <a:t>Les rendements croissants grâce aux gains d'échelle</a:t>
            </a:r>
          </a:p>
          <a:p>
            <a:pPr marL="722313" indent="-285750" algn="just">
              <a:buFont typeface="Wingdings" panose="05000000000000000000" pitchFamily="2" charset="2"/>
              <a:buChar char="§"/>
            </a:pPr>
            <a:r>
              <a:rPr lang="fr-FR" sz="1600">
                <a:solidFill>
                  <a:srgbClr val="C00000"/>
                </a:solidFill>
              </a:rPr>
              <a:t>L’intervention judicieuse de l’Etat, notamment par l’investissement dans les infrastructures (routes, ports, télécoms, …)</a:t>
            </a:r>
          </a:p>
          <a:p>
            <a:pPr marL="722313" indent="-285750" algn="just">
              <a:buFont typeface="Wingdings" panose="05000000000000000000" pitchFamily="2" charset="2"/>
              <a:buChar char="§"/>
            </a:pPr>
            <a:r>
              <a:rPr lang="fr-FR" sz="1600"/>
              <a:t>La recherche-développement, l’innovation </a:t>
            </a:r>
          </a:p>
          <a:p>
            <a:pPr marL="722313" indent="-285750" algn="just">
              <a:buFont typeface="Wingdings" panose="05000000000000000000" pitchFamily="2" charset="2"/>
              <a:buChar char="§"/>
            </a:pPr>
            <a:r>
              <a:rPr lang="fr-FR" sz="1600"/>
              <a:t>La connaissance, le capital humain</a:t>
            </a:r>
          </a:p>
        </p:txBody>
      </p:sp>
      <p:sp>
        <p:nvSpPr>
          <p:cNvPr id="7" name="ZoneTexte 6">
            <a:extLst>
              <a:ext uri="{FF2B5EF4-FFF2-40B4-BE49-F238E27FC236}">
                <a16:creationId xmlns:a16="http://schemas.microsoft.com/office/drawing/2014/main" id="{B7971168-56BA-4A55-9C0E-1E82B0BDD701}"/>
              </a:ext>
            </a:extLst>
          </p:cNvPr>
          <p:cNvSpPr txBox="1"/>
          <p:nvPr/>
        </p:nvSpPr>
        <p:spPr>
          <a:xfrm>
            <a:off x="919119" y="5146733"/>
            <a:ext cx="10945760" cy="1107996"/>
          </a:xfrm>
          <a:prstGeom prst="rect">
            <a:avLst/>
          </a:prstGeom>
          <a:noFill/>
          <a:ln w="19050">
            <a:solidFill>
              <a:schemeClr val="bg1">
                <a:lumMod val="50000"/>
              </a:schemeClr>
            </a:solidFill>
          </a:ln>
        </p:spPr>
        <p:txBody>
          <a:bodyPr wrap="square">
            <a:spAutoFit/>
          </a:bodyPr>
          <a:lstStyle/>
          <a:p>
            <a:r>
              <a:rPr lang="fr-FR" b="1"/>
              <a:t>Modèle de la croissance exogène</a:t>
            </a:r>
          </a:p>
          <a:p>
            <a:pPr marL="285750" indent="-285750">
              <a:buFont typeface="Wingdings" panose="05000000000000000000" pitchFamily="2" charset="2"/>
              <a:buChar char="§"/>
            </a:pPr>
            <a:r>
              <a:rPr lang="fr-FR" sz="1600"/>
              <a:t>Développé par </a:t>
            </a:r>
            <a:r>
              <a:rPr lang="fr-FR" sz="1600" b="1"/>
              <a:t>Robert SOLOW</a:t>
            </a:r>
          </a:p>
          <a:p>
            <a:pPr marL="285750" indent="-285750">
              <a:buFont typeface="Wingdings" panose="05000000000000000000" pitchFamily="2" charset="2"/>
              <a:buChar char="§"/>
            </a:pPr>
            <a:r>
              <a:rPr lang="fr-FR" sz="1600"/>
              <a:t>La croissance économique dépend de </a:t>
            </a:r>
            <a:r>
              <a:rPr lang="fr-FR" sz="1600" b="1"/>
              <a:t>2 facteurs : la croissance démographique et le progrès technique  </a:t>
            </a:r>
            <a:r>
              <a:rPr lang="fr-FR" sz="1600">
                <a:sym typeface="Wingdings" panose="05000000000000000000" pitchFamily="2" charset="2"/>
              </a:rPr>
              <a:t> facteurs non expliqués par le modèle, </a:t>
            </a:r>
            <a:r>
              <a:rPr lang="fr-FR" sz="1600" b="1">
                <a:sym typeface="Wingdings" panose="05000000000000000000" pitchFamily="2" charset="2"/>
              </a:rPr>
              <a:t>introduits comme des facteurs exogènes </a:t>
            </a:r>
            <a:r>
              <a:rPr lang="fr-FR" sz="1600">
                <a:sym typeface="Wingdings" panose="05000000000000000000" pitchFamily="2" charset="2"/>
              </a:rPr>
              <a:t>(progrès technique : « une manne qui tombe du ciel »)</a:t>
            </a:r>
            <a:endParaRPr lang="fr-FR" sz="1600"/>
          </a:p>
        </p:txBody>
      </p:sp>
      <p:pic>
        <p:nvPicPr>
          <p:cNvPr id="8" name="Image 7">
            <a:extLst>
              <a:ext uri="{FF2B5EF4-FFF2-40B4-BE49-F238E27FC236}">
                <a16:creationId xmlns:a16="http://schemas.microsoft.com/office/drawing/2014/main" id="{58634843-6059-40E7-8A89-468E4E55959B}"/>
              </a:ext>
            </a:extLst>
          </p:cNvPr>
          <p:cNvPicPr>
            <a:picLocks noChangeAspect="1"/>
          </p:cNvPicPr>
          <p:nvPr/>
        </p:nvPicPr>
        <p:blipFill>
          <a:blip r:embed="rId4"/>
          <a:stretch>
            <a:fillRect/>
          </a:stretch>
        </p:blipFill>
        <p:spPr>
          <a:xfrm>
            <a:off x="2801074" y="3650001"/>
            <a:ext cx="7181850" cy="1200150"/>
          </a:xfrm>
          <a:prstGeom prst="rect">
            <a:avLst/>
          </a:prstGeom>
        </p:spPr>
      </p:pic>
      <p:sp>
        <p:nvSpPr>
          <p:cNvPr id="9" name="Flèche : virage 8">
            <a:extLst>
              <a:ext uri="{FF2B5EF4-FFF2-40B4-BE49-F238E27FC236}">
                <a16:creationId xmlns:a16="http://schemas.microsoft.com/office/drawing/2014/main" id="{8F115134-37BC-44F6-B33A-F9EACF1A3B4F}"/>
              </a:ext>
            </a:extLst>
          </p:cNvPr>
          <p:cNvSpPr/>
          <p:nvPr/>
        </p:nvSpPr>
        <p:spPr>
          <a:xfrm flipV="1">
            <a:off x="1402377" y="3486994"/>
            <a:ext cx="989290" cy="796414"/>
          </a:xfrm>
          <a:prstGeom prst="bentArrow">
            <a:avLst>
              <a:gd name="adj1" fmla="val 25000"/>
              <a:gd name="adj2" fmla="val 25109"/>
              <a:gd name="adj3" fmla="val 25000"/>
              <a:gd name="adj4" fmla="val 479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50083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C2D896-60DD-4D71-8062-3BA9038EE745}"/>
              </a:ext>
            </a:extLst>
          </p:cNvPr>
          <p:cNvSpPr>
            <a:spLocks noGrp="1"/>
          </p:cNvSpPr>
          <p:nvPr>
            <p:ph type="title"/>
          </p:nvPr>
        </p:nvSpPr>
        <p:spPr>
          <a:xfrm>
            <a:off x="646471" y="279820"/>
            <a:ext cx="10515600" cy="696759"/>
          </a:xfrm>
        </p:spPr>
        <p:txBody>
          <a:bodyPr/>
          <a:lstStyle/>
          <a:p>
            <a:r>
              <a:rPr lang="fr-FR">
                <a:solidFill>
                  <a:schemeClr val="accent1"/>
                </a:solidFill>
              </a:rPr>
              <a:t>La valeur ajoutée : exemple  </a:t>
            </a:r>
          </a:p>
        </p:txBody>
      </p:sp>
      <p:pic>
        <p:nvPicPr>
          <p:cNvPr id="3" name="Image 2">
            <a:extLst>
              <a:ext uri="{FF2B5EF4-FFF2-40B4-BE49-F238E27FC236}">
                <a16:creationId xmlns:a16="http://schemas.microsoft.com/office/drawing/2014/main" id="{11230083-D1A5-4AE6-8165-06DD496F7262}"/>
              </a:ext>
            </a:extLst>
          </p:cNvPr>
          <p:cNvPicPr>
            <a:picLocks noChangeAspect="1"/>
          </p:cNvPicPr>
          <p:nvPr/>
        </p:nvPicPr>
        <p:blipFill>
          <a:blip r:embed="rId2"/>
          <a:stretch>
            <a:fillRect/>
          </a:stretch>
        </p:blipFill>
        <p:spPr>
          <a:xfrm>
            <a:off x="828599" y="6468003"/>
            <a:ext cx="10534801" cy="377985"/>
          </a:xfrm>
          <a:prstGeom prst="rect">
            <a:avLst/>
          </a:prstGeom>
        </p:spPr>
      </p:pic>
      <p:sp>
        <p:nvSpPr>
          <p:cNvPr id="4" name="ZoneTexte 3">
            <a:extLst>
              <a:ext uri="{FF2B5EF4-FFF2-40B4-BE49-F238E27FC236}">
                <a16:creationId xmlns:a16="http://schemas.microsoft.com/office/drawing/2014/main" id="{147E09D5-C1FB-417F-B847-DBF04C7855D9}"/>
              </a:ext>
            </a:extLst>
          </p:cNvPr>
          <p:cNvSpPr txBox="1"/>
          <p:nvPr/>
        </p:nvSpPr>
        <p:spPr>
          <a:xfrm>
            <a:off x="661218" y="1927709"/>
            <a:ext cx="4559709" cy="2585323"/>
          </a:xfrm>
          <a:prstGeom prst="rect">
            <a:avLst/>
          </a:prstGeom>
          <a:noFill/>
        </p:spPr>
        <p:txBody>
          <a:bodyPr wrap="square" rtlCol="0">
            <a:spAutoFit/>
          </a:bodyPr>
          <a:lstStyle/>
          <a:p>
            <a:r>
              <a:rPr lang="fr-FR" b="1"/>
              <a:t>Dépenses engagées pour produire un vélo : </a:t>
            </a:r>
          </a:p>
          <a:p>
            <a:pPr marL="285750" indent="-285750">
              <a:buFont typeface="Wingdings" panose="05000000000000000000" pitchFamily="2" charset="2"/>
              <a:buChar char="Ø"/>
            </a:pPr>
            <a:r>
              <a:rPr lang="fr-FR"/>
              <a:t>Système de freins : 40 €</a:t>
            </a:r>
          </a:p>
          <a:p>
            <a:pPr marL="285750" indent="-285750">
              <a:buFont typeface="Wingdings" panose="05000000000000000000" pitchFamily="2" charset="2"/>
              <a:buChar char="Ø"/>
            </a:pPr>
            <a:r>
              <a:rPr lang="fr-FR"/>
              <a:t>Pneus : 14 €</a:t>
            </a:r>
          </a:p>
          <a:p>
            <a:pPr marL="285750" indent="-285750">
              <a:buFont typeface="Wingdings" panose="05000000000000000000" pitchFamily="2" charset="2"/>
              <a:buChar char="Ø"/>
            </a:pPr>
            <a:r>
              <a:rPr lang="fr-FR"/>
              <a:t>Câbles : 6 €</a:t>
            </a:r>
          </a:p>
          <a:p>
            <a:pPr marL="285750" indent="-285750">
              <a:buFont typeface="Wingdings" panose="05000000000000000000" pitchFamily="2" charset="2"/>
              <a:buChar char="Ø"/>
            </a:pPr>
            <a:r>
              <a:rPr lang="fr-FR"/>
              <a:t>Pédales : 12 €</a:t>
            </a:r>
          </a:p>
          <a:p>
            <a:pPr marL="285750" indent="-285750">
              <a:buFont typeface="Wingdings" panose="05000000000000000000" pitchFamily="2" charset="2"/>
              <a:buChar char="Ø"/>
            </a:pPr>
            <a:r>
              <a:rPr lang="fr-FR"/>
              <a:t>Cadre : 80 €</a:t>
            </a:r>
          </a:p>
          <a:p>
            <a:pPr marL="285750" indent="-285750">
              <a:buFont typeface="Wingdings" panose="05000000000000000000" pitchFamily="2" charset="2"/>
              <a:buChar char="Ø"/>
            </a:pPr>
            <a:r>
              <a:rPr lang="fr-FR"/>
              <a:t>Eclairages : 5 €</a:t>
            </a:r>
          </a:p>
          <a:p>
            <a:pPr marL="285750" indent="-285750">
              <a:buFont typeface="Wingdings" panose="05000000000000000000" pitchFamily="2" charset="2"/>
              <a:buChar char="Ø"/>
            </a:pPr>
            <a:r>
              <a:rPr lang="fr-FR"/>
              <a:t>Selle : 2 €</a:t>
            </a:r>
          </a:p>
          <a:p>
            <a:pPr marL="285750" indent="-285750">
              <a:buFont typeface="Wingdings" panose="05000000000000000000" pitchFamily="2" charset="2"/>
              <a:buChar char="Ø"/>
            </a:pPr>
            <a:r>
              <a:rPr lang="fr-FR"/>
              <a:t>Energie : 5 € </a:t>
            </a:r>
          </a:p>
        </p:txBody>
      </p:sp>
      <p:sp>
        <p:nvSpPr>
          <p:cNvPr id="6" name="ZoneTexte 5">
            <a:extLst>
              <a:ext uri="{FF2B5EF4-FFF2-40B4-BE49-F238E27FC236}">
                <a16:creationId xmlns:a16="http://schemas.microsoft.com/office/drawing/2014/main" id="{B026988F-FD1F-4396-AE4B-44C7ECC5DC6F}"/>
              </a:ext>
            </a:extLst>
          </p:cNvPr>
          <p:cNvSpPr txBox="1"/>
          <p:nvPr/>
        </p:nvSpPr>
        <p:spPr>
          <a:xfrm>
            <a:off x="661219" y="1099590"/>
            <a:ext cx="4825181" cy="646331"/>
          </a:xfrm>
          <a:prstGeom prst="rect">
            <a:avLst/>
          </a:prstGeom>
          <a:noFill/>
        </p:spPr>
        <p:txBody>
          <a:bodyPr wrap="square">
            <a:spAutoFit/>
          </a:bodyPr>
          <a:lstStyle/>
          <a:p>
            <a:r>
              <a:rPr lang="fr-FR" b="1"/>
              <a:t>Fabricant de vélos </a:t>
            </a:r>
          </a:p>
          <a:p>
            <a:pPr marL="285750" indent="-285750">
              <a:buFont typeface="Wingdings" panose="05000000000000000000" pitchFamily="2" charset="2"/>
              <a:buChar char="Ø"/>
            </a:pPr>
            <a:r>
              <a:rPr lang="fr-FR"/>
              <a:t>Prix de vente d’un vélo : 380 €</a:t>
            </a:r>
          </a:p>
        </p:txBody>
      </p:sp>
      <p:sp>
        <p:nvSpPr>
          <p:cNvPr id="7" name="ZoneTexte 6">
            <a:extLst>
              <a:ext uri="{FF2B5EF4-FFF2-40B4-BE49-F238E27FC236}">
                <a16:creationId xmlns:a16="http://schemas.microsoft.com/office/drawing/2014/main" id="{AE0A3BC1-EC10-46D5-BA93-E025F19E7648}"/>
              </a:ext>
            </a:extLst>
          </p:cNvPr>
          <p:cNvSpPr txBox="1"/>
          <p:nvPr/>
        </p:nvSpPr>
        <p:spPr>
          <a:xfrm>
            <a:off x="661219" y="4694821"/>
            <a:ext cx="4559710" cy="646331"/>
          </a:xfrm>
          <a:prstGeom prst="rect">
            <a:avLst/>
          </a:prstGeom>
          <a:noFill/>
        </p:spPr>
        <p:txBody>
          <a:bodyPr wrap="square">
            <a:spAutoFit/>
          </a:bodyPr>
          <a:lstStyle/>
          <a:p>
            <a:r>
              <a:rPr lang="fr-FR" b="1"/>
              <a:t>Année 2021 </a:t>
            </a:r>
          </a:p>
          <a:p>
            <a:pPr marL="285750" indent="-285750">
              <a:buFont typeface="Wingdings" panose="05000000000000000000" pitchFamily="2" charset="2"/>
              <a:buChar char="Ø"/>
            </a:pPr>
            <a:r>
              <a:rPr lang="fr-FR"/>
              <a:t>Ventes : 9200 vélos</a:t>
            </a:r>
          </a:p>
        </p:txBody>
      </p:sp>
      <p:sp>
        <p:nvSpPr>
          <p:cNvPr id="8" name="ZoneTexte 7">
            <a:extLst>
              <a:ext uri="{FF2B5EF4-FFF2-40B4-BE49-F238E27FC236}">
                <a16:creationId xmlns:a16="http://schemas.microsoft.com/office/drawing/2014/main" id="{5A3A8111-BE24-4E48-8CE6-7009852C8E9C}"/>
              </a:ext>
            </a:extLst>
          </p:cNvPr>
          <p:cNvSpPr txBox="1"/>
          <p:nvPr/>
        </p:nvSpPr>
        <p:spPr>
          <a:xfrm>
            <a:off x="5822041" y="1197881"/>
            <a:ext cx="5793424" cy="369332"/>
          </a:xfrm>
          <a:prstGeom prst="rect">
            <a:avLst/>
          </a:prstGeom>
          <a:noFill/>
        </p:spPr>
        <p:txBody>
          <a:bodyPr wrap="square" rtlCol="0">
            <a:spAutoFit/>
          </a:bodyPr>
          <a:lstStyle/>
          <a:p>
            <a:r>
              <a:rPr lang="fr-FR"/>
              <a:t>Quel est le CA (chiffre d’affaires) de l’année 2021 ? </a:t>
            </a:r>
          </a:p>
        </p:txBody>
      </p:sp>
      <p:sp>
        <p:nvSpPr>
          <p:cNvPr id="9" name="ZoneTexte 8">
            <a:extLst>
              <a:ext uri="{FF2B5EF4-FFF2-40B4-BE49-F238E27FC236}">
                <a16:creationId xmlns:a16="http://schemas.microsoft.com/office/drawing/2014/main" id="{671140B7-C2E1-4A9B-8EEE-3A93F9D22289}"/>
              </a:ext>
            </a:extLst>
          </p:cNvPr>
          <p:cNvSpPr txBox="1"/>
          <p:nvPr/>
        </p:nvSpPr>
        <p:spPr>
          <a:xfrm>
            <a:off x="5822041" y="3063805"/>
            <a:ext cx="5224499" cy="369332"/>
          </a:xfrm>
          <a:prstGeom prst="rect">
            <a:avLst/>
          </a:prstGeom>
          <a:noFill/>
        </p:spPr>
        <p:txBody>
          <a:bodyPr wrap="square" rtlCol="0">
            <a:spAutoFit/>
          </a:bodyPr>
          <a:lstStyle/>
          <a:p>
            <a:r>
              <a:rPr lang="fr-FR"/>
              <a:t>Quelle est la VA (valeur ajoutée) en 2021 ? </a:t>
            </a:r>
          </a:p>
        </p:txBody>
      </p:sp>
      <p:sp>
        <p:nvSpPr>
          <p:cNvPr id="10" name="ZoneTexte 9">
            <a:extLst>
              <a:ext uri="{FF2B5EF4-FFF2-40B4-BE49-F238E27FC236}">
                <a16:creationId xmlns:a16="http://schemas.microsoft.com/office/drawing/2014/main" id="{DBBD23E2-EE98-4EFB-A8A9-71418A486AF8}"/>
              </a:ext>
            </a:extLst>
          </p:cNvPr>
          <p:cNvSpPr txBox="1"/>
          <p:nvPr/>
        </p:nvSpPr>
        <p:spPr>
          <a:xfrm>
            <a:off x="5822041" y="1789797"/>
            <a:ext cx="5793424" cy="369332"/>
          </a:xfrm>
          <a:prstGeom prst="rect">
            <a:avLst/>
          </a:prstGeom>
          <a:solidFill>
            <a:srgbClr val="00B0F0"/>
          </a:solidFill>
        </p:spPr>
        <p:txBody>
          <a:bodyPr wrap="square" rtlCol="0">
            <a:spAutoFit/>
          </a:bodyPr>
          <a:lstStyle/>
          <a:p>
            <a:pPr algn="ctr"/>
            <a:r>
              <a:rPr lang="fr-FR" b="1"/>
              <a:t>CA = Prix x Quantité vendue </a:t>
            </a:r>
            <a:r>
              <a:rPr lang="fr-FR"/>
              <a:t>= 3,496 M€</a:t>
            </a:r>
          </a:p>
        </p:txBody>
      </p:sp>
      <p:sp>
        <p:nvSpPr>
          <p:cNvPr id="11" name="ZoneTexte 10">
            <a:extLst>
              <a:ext uri="{FF2B5EF4-FFF2-40B4-BE49-F238E27FC236}">
                <a16:creationId xmlns:a16="http://schemas.microsoft.com/office/drawing/2014/main" id="{F659D1A6-FD54-4E42-9FE4-4D9424F80F97}"/>
              </a:ext>
            </a:extLst>
          </p:cNvPr>
          <p:cNvSpPr txBox="1"/>
          <p:nvPr/>
        </p:nvSpPr>
        <p:spPr>
          <a:xfrm>
            <a:off x="5822041" y="3679158"/>
            <a:ext cx="5793424" cy="1754326"/>
          </a:xfrm>
          <a:prstGeom prst="rect">
            <a:avLst/>
          </a:prstGeom>
          <a:solidFill>
            <a:srgbClr val="00B0F0"/>
          </a:solidFill>
        </p:spPr>
        <p:txBody>
          <a:bodyPr wrap="square" rtlCol="0">
            <a:spAutoFit/>
          </a:bodyPr>
          <a:lstStyle/>
          <a:p>
            <a:pPr algn="ctr"/>
            <a:r>
              <a:rPr lang="fr-FR" b="1"/>
              <a:t>VA = CA – Consommations Intermédiaires (CI)</a:t>
            </a:r>
            <a:r>
              <a:rPr lang="fr-FR"/>
              <a:t> = 1,987 M€</a:t>
            </a:r>
          </a:p>
          <a:p>
            <a:endParaRPr lang="fr-FR"/>
          </a:p>
          <a:p>
            <a:pPr marL="442913"/>
            <a:r>
              <a:rPr lang="fr-FR"/>
              <a:t>Consommations Intermédiaires = 164 € / vélo</a:t>
            </a:r>
          </a:p>
          <a:p>
            <a:pPr marL="442913"/>
            <a:r>
              <a:rPr lang="fr-FR"/>
              <a:t>CI x  Quantité : 1,509 M€</a:t>
            </a:r>
          </a:p>
          <a:p>
            <a:pPr marL="442913"/>
            <a:r>
              <a:rPr lang="fr-FR"/>
              <a:t>VA = 3,496 M€ - 1,509 M€</a:t>
            </a:r>
          </a:p>
          <a:p>
            <a:endParaRPr lang="fr-FR"/>
          </a:p>
        </p:txBody>
      </p:sp>
      <p:pic>
        <p:nvPicPr>
          <p:cNvPr id="12" name="Image 11">
            <a:extLst>
              <a:ext uri="{FF2B5EF4-FFF2-40B4-BE49-F238E27FC236}">
                <a16:creationId xmlns:a16="http://schemas.microsoft.com/office/drawing/2014/main" id="{D7DF12F7-B627-48B1-A4FB-3D7615F4E73E}"/>
              </a:ext>
            </a:extLst>
          </p:cNvPr>
          <p:cNvPicPr>
            <a:picLocks noChangeAspect="1"/>
          </p:cNvPicPr>
          <p:nvPr/>
        </p:nvPicPr>
        <p:blipFill>
          <a:blip r:embed="rId3"/>
          <a:stretch>
            <a:fillRect/>
          </a:stretch>
        </p:blipFill>
        <p:spPr>
          <a:xfrm>
            <a:off x="2988846" y="2318761"/>
            <a:ext cx="2695575" cy="1695450"/>
          </a:xfrm>
          <a:prstGeom prst="rect">
            <a:avLst/>
          </a:prstGeom>
        </p:spPr>
      </p:pic>
      <p:sp>
        <p:nvSpPr>
          <p:cNvPr id="13" name="ZoneTexte 12">
            <a:extLst>
              <a:ext uri="{FF2B5EF4-FFF2-40B4-BE49-F238E27FC236}">
                <a16:creationId xmlns:a16="http://schemas.microsoft.com/office/drawing/2014/main" id="{E74B0F73-FA00-4384-83B7-860CEAD5885D}"/>
              </a:ext>
            </a:extLst>
          </p:cNvPr>
          <p:cNvSpPr txBox="1"/>
          <p:nvPr/>
        </p:nvSpPr>
        <p:spPr>
          <a:xfrm>
            <a:off x="5822041" y="5833159"/>
            <a:ext cx="1832372" cy="646331"/>
          </a:xfrm>
          <a:prstGeom prst="rect">
            <a:avLst/>
          </a:prstGeom>
          <a:noFill/>
        </p:spPr>
        <p:txBody>
          <a:bodyPr wrap="square" rtlCol="0">
            <a:spAutoFit/>
          </a:bodyPr>
          <a:lstStyle/>
          <a:p>
            <a:pPr algn="ctr"/>
            <a:r>
              <a:rPr lang="fr-FR">
                <a:solidFill>
                  <a:srgbClr val="00B0F0"/>
                </a:solidFill>
              </a:rPr>
              <a:t>Revenus du travail</a:t>
            </a:r>
          </a:p>
        </p:txBody>
      </p:sp>
      <p:sp>
        <p:nvSpPr>
          <p:cNvPr id="14" name="ZoneTexte 13">
            <a:extLst>
              <a:ext uri="{FF2B5EF4-FFF2-40B4-BE49-F238E27FC236}">
                <a16:creationId xmlns:a16="http://schemas.microsoft.com/office/drawing/2014/main" id="{A01A02B0-9891-4B84-BCC6-5BF27FF58ADF}"/>
              </a:ext>
            </a:extLst>
          </p:cNvPr>
          <p:cNvSpPr txBox="1"/>
          <p:nvPr/>
        </p:nvSpPr>
        <p:spPr>
          <a:xfrm>
            <a:off x="7888601" y="5839834"/>
            <a:ext cx="1832372" cy="646331"/>
          </a:xfrm>
          <a:prstGeom prst="rect">
            <a:avLst/>
          </a:prstGeom>
          <a:noFill/>
        </p:spPr>
        <p:txBody>
          <a:bodyPr wrap="square" rtlCol="0">
            <a:spAutoFit/>
          </a:bodyPr>
          <a:lstStyle/>
          <a:p>
            <a:pPr algn="ctr"/>
            <a:r>
              <a:rPr lang="fr-FR">
                <a:solidFill>
                  <a:srgbClr val="00B0F0"/>
                </a:solidFill>
              </a:rPr>
              <a:t>Revenus du capital</a:t>
            </a:r>
          </a:p>
        </p:txBody>
      </p:sp>
      <p:sp>
        <p:nvSpPr>
          <p:cNvPr id="15" name="ZoneTexte 14">
            <a:extLst>
              <a:ext uri="{FF2B5EF4-FFF2-40B4-BE49-F238E27FC236}">
                <a16:creationId xmlns:a16="http://schemas.microsoft.com/office/drawing/2014/main" id="{D4CD6E75-9B72-4859-B749-0AA5E47E7549}"/>
              </a:ext>
            </a:extLst>
          </p:cNvPr>
          <p:cNvSpPr txBox="1"/>
          <p:nvPr/>
        </p:nvSpPr>
        <p:spPr>
          <a:xfrm>
            <a:off x="9997180" y="5871268"/>
            <a:ext cx="1533601" cy="369332"/>
          </a:xfrm>
          <a:prstGeom prst="rect">
            <a:avLst/>
          </a:prstGeom>
          <a:noFill/>
        </p:spPr>
        <p:txBody>
          <a:bodyPr wrap="square" rtlCol="0">
            <a:spAutoFit/>
          </a:bodyPr>
          <a:lstStyle/>
          <a:p>
            <a:pPr algn="ctr"/>
            <a:r>
              <a:rPr lang="fr-FR">
                <a:solidFill>
                  <a:srgbClr val="00B0F0"/>
                </a:solidFill>
              </a:rPr>
              <a:t>Prélèvements </a:t>
            </a:r>
          </a:p>
        </p:txBody>
      </p:sp>
      <p:cxnSp>
        <p:nvCxnSpPr>
          <p:cNvPr id="17" name="Connecteur droit avec flèche 16">
            <a:extLst>
              <a:ext uri="{FF2B5EF4-FFF2-40B4-BE49-F238E27FC236}">
                <a16:creationId xmlns:a16="http://schemas.microsoft.com/office/drawing/2014/main" id="{C6659E54-E187-4296-B75D-E22E7DE555FD}"/>
              </a:ext>
            </a:extLst>
          </p:cNvPr>
          <p:cNvCxnSpPr>
            <a:cxnSpLocks/>
          </p:cNvCxnSpPr>
          <p:nvPr/>
        </p:nvCxnSpPr>
        <p:spPr>
          <a:xfrm flipH="1">
            <a:off x="6582477" y="5433484"/>
            <a:ext cx="364013" cy="437784"/>
          </a:xfrm>
          <a:prstGeom prst="straightConnector1">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A4F6C313-0A32-40E1-ABD2-DDE794888FC9}"/>
              </a:ext>
            </a:extLst>
          </p:cNvPr>
          <p:cNvCxnSpPr>
            <a:cxnSpLocks/>
            <a:endCxn id="15" idx="0"/>
          </p:cNvCxnSpPr>
          <p:nvPr/>
        </p:nvCxnSpPr>
        <p:spPr>
          <a:xfrm>
            <a:off x="10340847" y="5416587"/>
            <a:ext cx="423134" cy="454681"/>
          </a:xfrm>
          <a:prstGeom prst="straightConnector1">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4BEA88C-B321-43DA-86AF-869AC5734B67}"/>
              </a:ext>
            </a:extLst>
          </p:cNvPr>
          <p:cNvCxnSpPr>
            <a:cxnSpLocks/>
          </p:cNvCxnSpPr>
          <p:nvPr/>
        </p:nvCxnSpPr>
        <p:spPr>
          <a:xfrm>
            <a:off x="8804787" y="5433484"/>
            <a:ext cx="0" cy="533546"/>
          </a:xfrm>
          <a:prstGeom prst="straightConnector1">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C1FD1766-B69D-4D9A-9DE2-3AC4F79D1818}"/>
              </a:ext>
            </a:extLst>
          </p:cNvPr>
          <p:cNvSpPr txBox="1"/>
          <p:nvPr/>
        </p:nvSpPr>
        <p:spPr>
          <a:xfrm>
            <a:off x="661219" y="5551532"/>
            <a:ext cx="4589208" cy="830997"/>
          </a:xfrm>
          <a:prstGeom prst="rect">
            <a:avLst/>
          </a:prstGeom>
          <a:noFill/>
          <a:ln w="25400">
            <a:solidFill>
              <a:srgbClr val="00B0F0"/>
            </a:solidFill>
          </a:ln>
        </p:spPr>
        <p:txBody>
          <a:bodyPr wrap="square" rtlCol="0">
            <a:spAutoFit/>
          </a:bodyPr>
          <a:lstStyle/>
          <a:p>
            <a:r>
              <a:rPr lang="fr-FR" sz="1600" i="1"/>
              <a:t>Valeur ajoutée </a:t>
            </a:r>
            <a:r>
              <a:rPr lang="fr-FR" sz="1600" i="1">
                <a:solidFill>
                  <a:schemeClr val="accent1"/>
                </a:solidFill>
              </a:rPr>
              <a:t>brute </a:t>
            </a:r>
            <a:r>
              <a:rPr lang="fr-FR" sz="1600" i="1"/>
              <a:t>: hors amortissements </a:t>
            </a:r>
          </a:p>
          <a:p>
            <a:r>
              <a:rPr lang="fr-FR" sz="1600" i="1"/>
              <a:t>Valeur ajoutée </a:t>
            </a:r>
            <a:r>
              <a:rPr lang="fr-FR" sz="1600" i="1">
                <a:solidFill>
                  <a:schemeClr val="accent1"/>
                </a:solidFill>
              </a:rPr>
              <a:t>nette</a:t>
            </a:r>
            <a:r>
              <a:rPr lang="fr-FR" sz="1600" i="1"/>
              <a:t> : déduction faite des dotations aux  amortissements</a:t>
            </a:r>
          </a:p>
        </p:txBody>
      </p:sp>
      <p:sp>
        <p:nvSpPr>
          <p:cNvPr id="23" name="ZoneTexte 22">
            <a:extLst>
              <a:ext uri="{FF2B5EF4-FFF2-40B4-BE49-F238E27FC236}">
                <a16:creationId xmlns:a16="http://schemas.microsoft.com/office/drawing/2014/main" id="{8049A916-17FC-4913-A772-920150F4465A}"/>
              </a:ext>
            </a:extLst>
          </p:cNvPr>
          <p:cNvSpPr txBox="1"/>
          <p:nvPr/>
        </p:nvSpPr>
        <p:spPr>
          <a:xfrm flipH="1">
            <a:off x="11537761" y="0"/>
            <a:ext cx="654239" cy="707886"/>
          </a:xfrm>
          <a:prstGeom prst="rect">
            <a:avLst/>
          </a:prstGeom>
          <a:noFill/>
        </p:spPr>
        <p:txBody>
          <a:bodyPr wrap="square">
            <a:spAutoFit/>
          </a:bodyPr>
          <a:lstStyle/>
          <a:p>
            <a:r>
              <a:rPr lang="fr-FR" sz="4000">
                <a:solidFill>
                  <a:schemeClr val="accent1"/>
                </a:solidFill>
                <a:sym typeface="Wingdings" panose="05000000000000000000" pitchFamily="2" charset="2"/>
              </a:rPr>
              <a:t></a:t>
            </a:r>
            <a:endParaRPr lang="fr-FR" sz="4000"/>
          </a:p>
        </p:txBody>
      </p:sp>
      <p:sp>
        <p:nvSpPr>
          <p:cNvPr id="24" name="ZoneTexte 23">
            <a:extLst>
              <a:ext uri="{FF2B5EF4-FFF2-40B4-BE49-F238E27FC236}">
                <a16:creationId xmlns:a16="http://schemas.microsoft.com/office/drawing/2014/main" id="{6FFF6DDC-D50B-4FB8-B870-4FA13AFDE3BE}"/>
              </a:ext>
            </a:extLst>
          </p:cNvPr>
          <p:cNvSpPr txBox="1"/>
          <p:nvPr/>
        </p:nvSpPr>
        <p:spPr>
          <a:xfrm>
            <a:off x="6764483" y="5398007"/>
            <a:ext cx="2584540" cy="369332"/>
          </a:xfrm>
          <a:prstGeom prst="rect">
            <a:avLst/>
          </a:prstGeom>
          <a:noFill/>
        </p:spPr>
        <p:txBody>
          <a:bodyPr wrap="square" rtlCol="0">
            <a:spAutoFit/>
          </a:bodyPr>
          <a:lstStyle/>
          <a:p>
            <a:pPr algn="ctr"/>
            <a:r>
              <a:rPr lang="fr-FR">
                <a:solidFill>
                  <a:srgbClr val="00B0F0"/>
                </a:solidFill>
              </a:rPr>
              <a:t>Affectation : </a:t>
            </a:r>
          </a:p>
        </p:txBody>
      </p:sp>
    </p:spTree>
    <p:extLst>
      <p:ext uri="{BB962C8B-B14F-4D97-AF65-F5344CB8AC3E}">
        <p14:creationId xmlns:p14="http://schemas.microsoft.com/office/powerpoint/2010/main" val="249443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P spid="15" grpId="0"/>
      <p:bldP spid="22" grpId="0" animBg="1"/>
      <p:bldP spid="2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3F32D02E44A49A51D428E13DC96F1" ma:contentTypeVersion="15" ma:contentTypeDescription="Crée un document." ma:contentTypeScope="" ma:versionID="164c25963b1adeeea6dd707fda99622e">
  <xsd:schema xmlns:xsd="http://www.w3.org/2001/XMLSchema" xmlns:xs="http://www.w3.org/2001/XMLSchema" xmlns:p="http://schemas.microsoft.com/office/2006/metadata/properties" xmlns:ns2="c1e294f3-4627-4ce5-bb05-78017f98850e" xmlns:ns3="4457043f-fd85-4799-80f5-1f6eaf5bc423" targetNamespace="http://schemas.microsoft.com/office/2006/metadata/properties" ma:root="true" ma:fieldsID="51d11e80cf5ede38c7d84f65e3dfbba5" ns2:_="" ns3:_="">
    <xsd:import namespace="c1e294f3-4627-4ce5-bb05-78017f98850e"/>
    <xsd:import namespace="4457043f-fd85-4799-80f5-1f6eaf5bc42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e294f3-4627-4ce5-bb05-78017f988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a7664016-f4d0-4920-9d3c-774f454634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457043f-fd85-4799-80f5-1f6eaf5bc423"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a2ae5227-5587-46aa-a45e-4471b92825eb}" ma:internalName="TaxCatchAll" ma:showField="CatchAllData" ma:web="4457043f-fd85-4799-80f5-1f6eaf5bc42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1e294f3-4627-4ce5-bb05-78017f98850e">
      <Terms xmlns="http://schemas.microsoft.com/office/infopath/2007/PartnerControls"/>
    </lcf76f155ced4ddcb4097134ff3c332f>
    <TaxCatchAll xmlns="4457043f-fd85-4799-80f5-1f6eaf5bc42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FDF140-535F-439C-B522-442CE17FA7E4}"/>
</file>

<file path=customXml/itemProps2.xml><?xml version="1.0" encoding="utf-8"?>
<ds:datastoreItem xmlns:ds="http://schemas.openxmlformats.org/officeDocument/2006/customXml" ds:itemID="{F85551A9-7302-4CA9-AA73-A73AA039324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8C6892-51FD-4ADC-967A-1210756B08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TM16401371[[fn=Atlas]]</Template>
  <Application>Microsoft Office PowerPoint</Application>
  <PresentationFormat>Widescreen</PresentationFormat>
  <Slides>31</Slides>
  <Notes>19</Notes>
  <HiddenSlides>0</HiddenSlides>
  <ScaleCrop>false</ScaleCrop>
  <HeadingPairs>
    <vt:vector size="4" baseType="variant">
      <vt:variant>
        <vt:lpstr>Theme</vt:lpstr>
      </vt:variant>
      <vt:variant>
        <vt:i4>4</vt:i4>
      </vt:variant>
      <vt:variant>
        <vt:lpstr>Slide Titles</vt:lpstr>
      </vt:variant>
      <vt:variant>
        <vt:i4>31</vt:i4>
      </vt:variant>
    </vt:vector>
  </HeadingPairs>
  <TitlesOfParts>
    <vt:vector size="35" baseType="lpstr">
      <vt:lpstr>Thème Office</vt:lpstr>
      <vt:lpstr>2_Conception personnalisée</vt:lpstr>
      <vt:lpstr>1_Conception personnalisée</vt:lpstr>
      <vt:lpstr>Conception personnalisée</vt:lpstr>
      <vt:lpstr>Culture économique, juridique et managériale </vt:lpstr>
      <vt:lpstr>PowerPoint Presentation</vt:lpstr>
      <vt:lpstr>PowerPoint Presentation</vt:lpstr>
      <vt:lpstr>L’Etat : principales fonctions et rôle </vt:lpstr>
      <vt:lpstr>Quelle fonction de l’Etat pour ces mesures ? </vt:lpstr>
      <vt:lpstr>La politique économique de l’Etat  </vt:lpstr>
      <vt:lpstr>PowerPoint Presentation</vt:lpstr>
      <vt:lpstr>Croissance endogène, croissance exogène</vt:lpstr>
      <vt:lpstr>La valeur ajoutée : exemple  </vt:lpstr>
      <vt:lpstr>La politique économique : des mesures pour maintenir ou retrouver les équilibres du « carré magique »</vt:lpstr>
      <vt:lpstr>PowerPoint Presentation</vt:lpstr>
      <vt:lpstr>La politique économique conjoncturelle  </vt:lpstr>
      <vt:lpstr>Deux types de politique économique conjoncturelle  </vt:lpstr>
      <vt:lpstr>France : les choix budgétaires pour 2022</vt:lpstr>
      <vt:lpstr>La politique économique structurelle </vt:lpstr>
      <vt:lpstr>PowerPoint Presentation</vt:lpstr>
      <vt:lpstr>La politique de l’offre, la politique de la demande : pour relancer/soutenir la croissance </vt:lpstr>
      <vt:lpstr>PowerPoint Presentation</vt:lpstr>
      <vt:lpstr>Cas du Pacte de responsabilité et de solidarité(1) : une politique « atypique » associant des mesures d’offre et de demande</vt:lpstr>
      <vt:lpstr>L’influence du contexte international sur les politiques économiques </vt:lpstr>
      <vt:lpstr>L’influence du cadre européen sur la régulation de l’activité économique pour un Etat membre  </vt:lpstr>
      <vt:lpstr>L’influence du cadre européen sur la régulation de l’activité économique pour un Etat membre  </vt:lpstr>
      <vt:lpstr>PowerPoint Presentation</vt:lpstr>
      <vt:lpstr>PowerPoint Presentation</vt:lpstr>
      <vt:lpstr>PowerPoint Presentation</vt:lpstr>
      <vt:lpstr>Croissance et développement </vt:lpstr>
      <vt:lpstr>PowerPoint Presentation</vt:lpstr>
      <vt:lpstr>PowerPoint Presentation</vt:lpstr>
      <vt:lpstr>PowerPoint Presentation</vt:lpstr>
      <vt:lpstr>En synthèse :</vt:lpstr>
      <vt:lpstr>Pour aller plus loin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économique, juridique et managériale</dc:title>
  <dc:creator>ACKERMANN LORBER Beatrice (SNCF VOYAGEURS / Etablissement Régional Grand Est / CELLULE APPEL D'OFFRES)</dc:creator>
  <cp:revision>1</cp:revision>
  <dcterms:created xsi:type="dcterms:W3CDTF">2021-09-09T08:53:36Z</dcterms:created>
  <dcterms:modified xsi:type="dcterms:W3CDTF">2022-05-19T06:00:42Z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6c2d8a-efcc-437e-93d5-54cea663bf73_Enabled">
    <vt:lpwstr>true</vt:lpwstr>
  </property>
  <property fmtid="{D5CDD505-2E9C-101B-9397-08002B2CF9AE}" pid="3" name="MSIP_Label_fb6c2d8a-efcc-437e-93d5-54cea663bf73_SetDate">
    <vt:lpwstr>2021-09-09T08:53:36Z</vt:lpwstr>
  </property>
  <property fmtid="{D5CDD505-2E9C-101B-9397-08002B2CF9AE}" pid="4" name="MSIP_Label_fb6c2d8a-efcc-437e-93d5-54cea663bf73_Method">
    <vt:lpwstr>Standard</vt:lpwstr>
  </property>
  <property fmtid="{D5CDD505-2E9C-101B-9397-08002B2CF9AE}" pid="5" name="MSIP_Label_fb6c2d8a-efcc-437e-93d5-54cea663bf73_Name">
    <vt:lpwstr>Diffusable [sans marquage] temp</vt:lpwstr>
  </property>
  <property fmtid="{D5CDD505-2E9C-101B-9397-08002B2CF9AE}" pid="6" name="MSIP_Label_fb6c2d8a-efcc-437e-93d5-54cea663bf73_SiteId">
    <vt:lpwstr>4a7c8238-5799-4b16-9fc6-9ad8fce5a7d9</vt:lpwstr>
  </property>
  <property fmtid="{D5CDD505-2E9C-101B-9397-08002B2CF9AE}" pid="7" name="MSIP_Label_fb6c2d8a-efcc-437e-93d5-54cea663bf73_ActionId">
    <vt:lpwstr>8c79dc47-f4b0-4580-97eb-ea79ad4fadfe</vt:lpwstr>
  </property>
  <property fmtid="{D5CDD505-2E9C-101B-9397-08002B2CF9AE}" pid="8" name="MSIP_Label_fb6c2d8a-efcc-437e-93d5-54cea663bf73_ContentBits">
    <vt:lpwstr>0</vt:lpwstr>
  </property>
  <property fmtid="{D5CDD505-2E9C-101B-9397-08002B2CF9AE}" pid="9" name="ContentTypeId">
    <vt:lpwstr>0x010100A503F32D02E44A49A51D428E13DC96F1</vt:lpwstr>
  </property>
</Properties>
</file>